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87" r:id="rId4"/>
    <p:sldId id="321" r:id="rId5"/>
    <p:sldId id="295" r:id="rId6"/>
    <p:sldId id="308" r:id="rId7"/>
    <p:sldId id="335" r:id="rId8"/>
    <p:sldId id="336" r:id="rId9"/>
    <p:sldId id="369" r:id="rId10"/>
    <p:sldId id="370" r:id="rId11"/>
    <p:sldId id="372" r:id="rId12"/>
    <p:sldId id="269" r:id="rId13"/>
    <p:sldId id="266" r:id="rId14"/>
    <p:sldId id="272" r:id="rId15"/>
    <p:sldId id="280" r:id="rId16"/>
    <p:sldId id="279" r:id="rId17"/>
    <p:sldId id="268" r:id="rId18"/>
    <p:sldId id="273" r:id="rId19"/>
    <p:sldId id="277" r:id="rId20"/>
    <p:sldId id="274" r:id="rId21"/>
    <p:sldId id="271" r:id="rId22"/>
    <p:sldId id="278" r:id="rId23"/>
    <p:sldId id="275" r:id="rId24"/>
    <p:sldId id="276" r:id="rId25"/>
    <p:sldId id="375" r:id="rId26"/>
    <p:sldId id="284" r:id="rId27"/>
    <p:sldId id="258" r:id="rId28"/>
    <p:sldId id="381" r:id="rId29"/>
    <p:sldId id="257" r:id="rId30"/>
    <p:sldId id="294" r:id="rId31"/>
    <p:sldId id="260" r:id="rId32"/>
    <p:sldId id="292" r:id="rId33"/>
    <p:sldId id="353" r:id="rId34"/>
    <p:sldId id="354" r:id="rId35"/>
    <p:sldId id="298" r:id="rId36"/>
    <p:sldId id="322" r:id="rId37"/>
    <p:sldId id="263" r:id="rId38"/>
    <p:sldId id="304" r:id="rId39"/>
    <p:sldId id="283" r:id="rId40"/>
    <p:sldId id="305" r:id="rId41"/>
    <p:sldId id="309" r:id="rId42"/>
    <p:sldId id="311" r:id="rId43"/>
    <p:sldId id="310" r:id="rId44"/>
    <p:sldId id="346" r:id="rId45"/>
    <p:sldId id="316" r:id="rId46"/>
    <p:sldId id="318" r:id="rId47"/>
    <p:sldId id="314" r:id="rId48"/>
    <p:sldId id="317" r:id="rId49"/>
    <p:sldId id="312" r:id="rId50"/>
    <p:sldId id="313" r:id="rId51"/>
    <p:sldId id="350" r:id="rId52"/>
    <p:sldId id="352" r:id="rId53"/>
    <p:sldId id="323" r:id="rId54"/>
    <p:sldId id="320" r:id="rId55"/>
    <p:sldId id="319" r:id="rId56"/>
    <p:sldId id="348" r:id="rId57"/>
    <p:sldId id="331" r:id="rId58"/>
    <p:sldId id="349" r:id="rId59"/>
    <p:sldId id="327" r:id="rId60"/>
    <p:sldId id="334" r:id="rId61"/>
    <p:sldId id="332" r:id="rId62"/>
    <p:sldId id="339" r:id="rId63"/>
    <p:sldId id="340" r:id="rId64"/>
    <p:sldId id="306" r:id="rId65"/>
    <p:sldId id="307" r:id="rId66"/>
    <p:sldId id="373" r:id="rId67"/>
    <p:sldId id="261" r:id="rId68"/>
    <p:sldId id="302" r:id="rId69"/>
    <p:sldId id="264" r:id="rId70"/>
    <p:sldId id="303" r:id="rId71"/>
    <p:sldId id="342" r:id="rId72"/>
    <p:sldId id="343" r:id="rId73"/>
    <p:sldId id="355" r:id="rId74"/>
    <p:sldId id="357" r:id="rId75"/>
    <p:sldId id="356" r:id="rId76"/>
    <p:sldId id="379" r:id="rId77"/>
    <p:sldId id="365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143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f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fif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bpad.com/%E0%B8%9B%E0%B8%A7%E0%B8%94%E0%B8%81%E0%B8%A5%E0%B9%89%E0%B8%B2%E0%B8%A1%E0%B9%80%E0%B8%99%E0%B8%B7%E0%B9%89%E0%B8%AD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bpad.com/%E0%B8%99%E0%B9%89%E0%B8%B3%E0%B8%AA%E0%B9%89%E0%B8%A1%E0%B8%AA%E0%B8%B2%E0%B8%A2%E0%B8%8A%E0%B8%B9-%E0%B9%80%E0%B8%84%E0%B8%A3%E0%B8%B7%E0%B9%88%E0%B8%AD%E0%B8%87%E0%B8%9B%E0%B8%A3%E0%B8%B8%E0%B8%87" TargetMode="External"/><Relationship Id="rId2" Type="http://schemas.openxmlformats.org/officeDocument/2006/relationships/hyperlink" Target="https://www.pobpad.com/cpr-%E0%B8%9B%E0%B8%B1%E0%B9%8A%E0%B8%A1%E0%B8%AB%E0%B8%B1%E0%B8%A7%E0%B9%83%E0%B8%88%E0%B9%83%E0%B8%AB%E0%B9%89%E0%B8%A3%E0%B8%AD%E0%B8%94%E0%B8%8A%E0%B8%B5%E0%B8%A7%E0%B8%B4%E0%B8%95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f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847941" y="1670051"/>
            <a:ext cx="8791575" cy="1257300"/>
          </a:xfrm>
        </p:spPr>
        <p:txBody>
          <a:bodyPr>
            <a:noAutofit/>
          </a:bodyPr>
          <a:lstStyle/>
          <a:p>
            <a:r>
              <a:rPr lang="th-TH" sz="8800" dirty="0" smtClean="0">
                <a:solidFill>
                  <a:srgbClr val="FFFF00"/>
                </a:solidFill>
              </a:rPr>
              <a:t/>
            </a:r>
            <a:br>
              <a:rPr lang="th-TH" sz="8800" dirty="0" smtClean="0">
                <a:solidFill>
                  <a:srgbClr val="FFFF00"/>
                </a:solidFill>
              </a:rPr>
            </a:br>
            <a:r>
              <a:rPr lang="th-TH" sz="8800" dirty="0">
                <a:solidFill>
                  <a:srgbClr val="FFFF00"/>
                </a:solidFill>
              </a:rPr>
              <a:t/>
            </a:r>
            <a:br>
              <a:rPr lang="th-TH" sz="8800" dirty="0">
                <a:solidFill>
                  <a:srgbClr val="FFFF00"/>
                </a:solidFill>
              </a:rPr>
            </a:br>
            <a:r>
              <a:rPr lang="th-TH" sz="8800" dirty="0" smtClean="0">
                <a:solidFill>
                  <a:srgbClr val="FFFF00"/>
                </a:solidFill>
              </a:rPr>
              <a:t/>
            </a:r>
            <a:br>
              <a:rPr lang="th-TH" sz="8800" dirty="0" smtClean="0">
                <a:solidFill>
                  <a:srgbClr val="FFFF00"/>
                </a:solidFill>
              </a:rPr>
            </a:br>
            <a:r>
              <a:rPr lang="th-TH" sz="8800" dirty="0" smtClean="0">
                <a:solidFill>
                  <a:srgbClr val="FFFF00"/>
                </a:solidFill>
              </a:rPr>
              <a:t/>
            </a:r>
            <a:br>
              <a:rPr lang="th-TH" sz="8800" dirty="0" smtClean="0">
                <a:solidFill>
                  <a:srgbClr val="FFFF00"/>
                </a:solidFill>
              </a:rPr>
            </a:br>
            <a:r>
              <a:rPr lang="th-TH" sz="8800" dirty="0" smtClean="0">
                <a:solidFill>
                  <a:srgbClr val="FFFF00"/>
                </a:solidFill>
              </a:rPr>
              <a:t>การปฐมพยาบาล </a:t>
            </a:r>
            <a:r>
              <a:rPr lang="en-US" sz="8800" dirty="0" smtClean="0">
                <a:solidFill>
                  <a:srgbClr val="FFFF00"/>
                </a:solidFill>
              </a:rPr>
              <a:t>  	</a:t>
            </a:r>
            <a:br>
              <a:rPr lang="en-US" sz="8800" dirty="0" smtClean="0">
                <a:solidFill>
                  <a:srgbClr val="FFFF00"/>
                </a:solidFill>
              </a:rPr>
            </a:br>
            <a:r>
              <a:rPr lang="en-US" sz="8800" dirty="0" smtClean="0">
                <a:solidFill>
                  <a:srgbClr val="FFFF00"/>
                </a:solidFill>
              </a:rPr>
              <a:t>       </a:t>
            </a:r>
            <a:r>
              <a:rPr lang="en-US" sz="6000" dirty="0" smtClean="0">
                <a:solidFill>
                  <a:srgbClr val="0070C0"/>
                </a:solidFill>
              </a:rPr>
              <a:t>First Aid</a:t>
            </a:r>
            <a:endParaRPr lang="th-TH" sz="6000" dirty="0">
              <a:solidFill>
                <a:srgbClr val="0070C0"/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847941" y="3602038"/>
            <a:ext cx="7820058" cy="1655762"/>
          </a:xfrm>
        </p:spPr>
        <p:txBody>
          <a:bodyPr>
            <a:normAutofit fontScale="25000" lnSpcReduction="20000"/>
          </a:bodyPr>
          <a:lstStyle/>
          <a:p>
            <a:r>
              <a:rPr lang="th-TH" sz="14400" dirty="0" smtClean="0"/>
              <a:t>  </a:t>
            </a:r>
            <a:r>
              <a:rPr lang="th-TH" sz="14400" dirty="0" smtClean="0"/>
              <a:t>อ</a:t>
            </a:r>
            <a:r>
              <a:rPr lang="en-US" sz="14400" dirty="0"/>
              <a:t>.</a:t>
            </a:r>
            <a:r>
              <a:rPr lang="th-TH" sz="14400" dirty="0"/>
              <a:t> วีรนุช ไตรรัตโนภาส</a:t>
            </a:r>
          </a:p>
          <a:p>
            <a:r>
              <a:rPr lang="th-TH" sz="800" dirty="0"/>
              <a:t>			</a:t>
            </a:r>
          </a:p>
          <a:p>
            <a:r>
              <a:rPr lang="th-TH" sz="16000" dirty="0" smtClean="0"/>
              <a:t>	</a:t>
            </a:r>
            <a:r>
              <a:rPr lang="en-US" sz="9600" dirty="0">
                <a:solidFill>
                  <a:srgbClr val="002060"/>
                </a:solidFill>
              </a:rPr>
              <a:t> V’RANUCH TRAIRATNOPAS 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		</a:t>
            </a:r>
            <a:br>
              <a:rPr lang="en-US" sz="800" dirty="0"/>
            </a:br>
            <a:r>
              <a:rPr lang="en-US" sz="800" dirty="0"/>
              <a:t>		        </a:t>
            </a:r>
            <a:r>
              <a:rPr lang="en-US" sz="9600" dirty="0">
                <a:solidFill>
                  <a:srgbClr val="FFFF00"/>
                </a:solidFill>
              </a:rPr>
              <a:t>VEERANUCH4483 </a:t>
            </a:r>
            <a:r>
              <a:rPr lang="th-TH" sz="16000" dirty="0" smtClean="0"/>
              <a:t>		</a:t>
            </a:r>
          </a:p>
          <a:p>
            <a:endParaRPr lang="th-TH" sz="16000" dirty="0"/>
          </a:p>
          <a:p>
            <a:r>
              <a:rPr lang="th-TH" sz="16000" dirty="0" smtClean="0"/>
              <a:t>					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036" y="4570199"/>
            <a:ext cx="1828959" cy="184115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59" y="4540263"/>
            <a:ext cx="638941" cy="63894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5" t="24430" r="38368" b="35575"/>
          <a:stretch/>
        </p:blipFill>
        <p:spPr>
          <a:xfrm>
            <a:off x="4003397" y="5318185"/>
            <a:ext cx="638941" cy="5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991" y="253218"/>
            <a:ext cx="6096000" cy="437846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026941" y="4631678"/>
            <a:ext cx="10635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/>
              <a:t>หากผู้ป่วยมีอาการหายใจไม่ได้ พูดไม่ออก ให้จับผู้ป่วยนอนหงายบนพื้น เปิดทางเดินหายใจ ยกปลายคางขึ้น และ อีกมือหนึ่งกดหน้าผากลง เป่าปากเพื่อช่วยในการหายใจ </a:t>
            </a:r>
            <a:r>
              <a:rPr lang="th-TH" sz="2800" dirty="0" smtClean="0"/>
              <a:t>ถ้า</a:t>
            </a:r>
            <a:r>
              <a:rPr lang="th-TH" sz="2800" dirty="0"/>
              <a:t>ลองเป่าปากแล้วหน้าอกไม่ยกขึ้น ให้ใช้มือกดที่</a:t>
            </a:r>
            <a:r>
              <a:rPr lang="th-TH" sz="2800" dirty="0" smtClean="0"/>
              <a:t>ท้องดันขึ้น </a:t>
            </a:r>
            <a:r>
              <a:rPr lang="th-TH" sz="2800" dirty="0"/>
              <a:t>ในท่านอนหงาย 6-10 ครั้ง</a:t>
            </a:r>
          </a:p>
        </p:txBody>
      </p:sp>
    </p:spTree>
    <p:extLst>
      <p:ext uri="{BB962C8B-B14F-4D97-AF65-F5344CB8AC3E}">
        <p14:creationId xmlns:p14="http://schemas.microsoft.com/office/powerpoint/2010/main" val="6540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สรุป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04" y="618518"/>
            <a:ext cx="8261130" cy="5530034"/>
          </a:xfrm>
        </p:spPr>
      </p:pic>
    </p:spTree>
    <p:extLst>
      <p:ext uri="{BB962C8B-B14F-4D97-AF65-F5344CB8AC3E}">
        <p14:creationId xmlns:p14="http://schemas.microsoft.com/office/powerpoint/2010/main" val="14549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</a:t>
            </a:r>
            <a:r>
              <a:rPr lang="th-TH" sz="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เจอคนหมดสติทำอย่างไร</a:t>
            </a:r>
            <a:r>
              <a:rPr lang="en-US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6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CPR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73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en-US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CARDIO </a:t>
            </a:r>
            <a:r>
              <a:rPr lang="en-US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PULMONARY RESUSCITATION</a:t>
            </a:r>
            <a: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6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6000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55480" y="2249486"/>
            <a:ext cx="9905999" cy="450691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	                                                                                        												    								</a:t>
            </a:r>
            <a:r>
              <a:rPr lang="en-US" sz="5400" dirty="0">
                <a:solidFill>
                  <a:srgbClr val="FFFF00"/>
                </a:solidFill>
              </a:rPr>
              <a:t>	</a:t>
            </a:r>
            <a:r>
              <a:rPr lang="en-US" sz="5400" dirty="0" smtClean="0">
                <a:solidFill>
                  <a:srgbClr val="FFFF00"/>
                </a:solidFill>
              </a:rPr>
              <a:t>								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4"/>
            <a:endParaRPr lang="en-US" sz="7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573703"/>
            <a:ext cx="7099299" cy="4487955"/>
          </a:xfrm>
          <a:prstGeom prst="rect">
            <a:avLst/>
          </a:prstGeom>
        </p:spPr>
      </p:pic>
      <p:pic>
        <p:nvPicPr>
          <p:cNvPr id="6" name="ตัวแทนเนื้อหา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19" y="1847658"/>
            <a:ext cx="1546467" cy="19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1200" y="323557"/>
            <a:ext cx="10336211" cy="17735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en-US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en-US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en-US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en-US" sz="49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>Basic Life Support</a:t>
            </a:r>
            <a:br>
              <a:rPr lang="en-US" sz="49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th-TH" sz="49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>การช่วยฟื้นคืนชีพขั้นพื้นฐาน</a:t>
            </a:r>
            <a:r>
              <a:rPr lang="en-US" sz="49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sz="4900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en-US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en-US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  <a:t/>
            </a:r>
            <a:br>
              <a:rPr lang="th-TH" b="1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H SarabunPSK" panose="020B0500040200020003" pitchFamily="34" charset="-34"/>
              </a:rPr>
            </a:br>
            <a:endParaRPr lang="th-TH" dirty="0"/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059" y="1977427"/>
            <a:ext cx="3894584" cy="38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ตำแหน่งการวางมือ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Hand position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ครึ่งล่างกระดูกกึ่งกลางหน้าอก / ระหว่างหัวนมสองข้าง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9880" y="2249488"/>
            <a:ext cx="5409066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674789"/>
            <a:ext cx="9905998" cy="1478570"/>
          </a:xfrm>
        </p:spPr>
        <p:txBody>
          <a:bodyPr/>
          <a:lstStyle/>
          <a:p>
            <a:r>
              <a:rPr lang="th-TH" dirty="0" smtClean="0"/>
              <a:t>                 ความลึก </a:t>
            </a:r>
            <a:r>
              <a:rPr lang="en-US" dirty="0" smtClean="0"/>
              <a:t>2-2.4</a:t>
            </a:r>
            <a:r>
              <a:rPr lang="th-TH" dirty="0" smtClean="0"/>
              <a:t> นิ้ว (</a:t>
            </a:r>
            <a:r>
              <a:rPr lang="en-US" dirty="0" smtClean="0"/>
              <a:t>5-6</a:t>
            </a:r>
            <a:r>
              <a:rPr lang="th-TH" dirty="0" smtClean="0"/>
              <a:t> ซม</a:t>
            </a:r>
            <a:r>
              <a:rPr lang="en-US" dirty="0" smtClean="0"/>
              <a:t>.)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6" y="2457492"/>
            <a:ext cx="3356048" cy="304319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540000"/>
            <a:ext cx="4664323" cy="29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อัตราความเร็ว </a:t>
            </a:r>
            <a:r>
              <a:rPr lang="en-US" dirty="0" smtClean="0"/>
              <a:t>100-120 </a:t>
            </a:r>
            <a:r>
              <a:rPr lang="th-TH" dirty="0" smtClean="0"/>
              <a:t>ครั้ง/นาที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2324100"/>
            <a:ext cx="6858000" cy="34036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905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หลักการปั๊มหัวใจ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 ปั๊มให้เร็วที่สุด ขัดจังหวะน้อยที่สุด  ปั๊มต่อเนื่อง</a:t>
            </a:r>
          </a:p>
          <a:p>
            <a:pPr marL="0" indent="0">
              <a:buNone/>
            </a:pPr>
            <a:r>
              <a:rPr lang="th-TH" dirty="0" smtClean="0"/>
              <a:t> วางตำแหน่งมือ ให้ถูกต้อง</a:t>
            </a:r>
          </a:p>
          <a:p>
            <a:pPr marL="0" indent="0">
              <a:buNone/>
            </a:pPr>
            <a:r>
              <a:rPr lang="th-TH" dirty="0" smtClean="0"/>
              <a:t> ท่าทาง ถูกต้อง แขน ข้อศอก </a:t>
            </a:r>
            <a:r>
              <a:rPr lang="th-TH" dirty="0"/>
              <a:t>เหยียดตรง ตัวตั้งฉาก</a:t>
            </a:r>
          </a:p>
          <a:p>
            <a:pPr marL="0" indent="0">
              <a:buNone/>
            </a:pPr>
            <a:r>
              <a:rPr lang="th-TH" dirty="0" smtClean="0"/>
              <a:t>อัตราเร็ว ความลึก จังหวะ</a:t>
            </a:r>
          </a:p>
          <a:p>
            <a:pPr marL="0" indent="0">
              <a:buNone/>
            </a:pPr>
            <a:r>
              <a:rPr lang="th-TH" dirty="0" smtClean="0"/>
              <a:t>ปล่อยให้หน้าอกคืนตัวจนสุด </a:t>
            </a:r>
          </a:p>
        </p:txBody>
      </p:sp>
      <p:sp>
        <p:nvSpPr>
          <p:cNvPr id="4" name="ดาว 5 แฉก 3"/>
          <p:cNvSpPr/>
          <p:nvPr/>
        </p:nvSpPr>
        <p:spPr>
          <a:xfrm>
            <a:off x="943766" y="2325291"/>
            <a:ext cx="255588" cy="3286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ดาว 5 แฉก 4"/>
          <p:cNvSpPr/>
          <p:nvPr/>
        </p:nvSpPr>
        <p:spPr>
          <a:xfrm>
            <a:off x="946148" y="2882106"/>
            <a:ext cx="255588" cy="3286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ดาว 5 แฉก 5"/>
          <p:cNvSpPr/>
          <p:nvPr/>
        </p:nvSpPr>
        <p:spPr>
          <a:xfrm>
            <a:off x="910430" y="4613273"/>
            <a:ext cx="255588" cy="3286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ดาว 5 แฉก 6"/>
          <p:cNvSpPr/>
          <p:nvPr/>
        </p:nvSpPr>
        <p:spPr>
          <a:xfrm>
            <a:off x="910430" y="4068762"/>
            <a:ext cx="255588" cy="3286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ดาว 5 แฉก 7"/>
          <p:cNvSpPr/>
          <p:nvPr/>
        </p:nvSpPr>
        <p:spPr>
          <a:xfrm>
            <a:off x="910430" y="3485354"/>
            <a:ext cx="255588" cy="3286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ดาว 5 แฉก 8"/>
          <p:cNvSpPr/>
          <p:nvPr/>
        </p:nvSpPr>
        <p:spPr>
          <a:xfrm>
            <a:off x="885824" y="5133972"/>
            <a:ext cx="255588" cy="3286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400" y="5605954"/>
            <a:ext cx="2468734" cy="948169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326" y="1648937"/>
            <a:ext cx="2983523" cy="27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การเปิดทางเดินหายใจ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531" y="2705500"/>
            <a:ext cx="7973764" cy="26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239151"/>
            <a:ext cx="9905998" cy="1110617"/>
          </a:xfrm>
        </p:spPr>
        <p:txBody>
          <a:bodyPr/>
          <a:lstStyle/>
          <a:p>
            <a:r>
              <a:rPr lang="th-TH" dirty="0"/>
              <a:t>วิธีการช่วยหายใจ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719" y="1866000"/>
            <a:ext cx="7973764" cy="3211407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4079631" y="5593639"/>
            <a:ext cx="4150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/>
              <a:t>เป่าปากเข้าและออกแต่ละครั้งมากกว่า 1 วินาที</a:t>
            </a:r>
          </a:p>
        </p:txBody>
      </p:sp>
    </p:spTree>
    <p:extLst>
      <p:ext uri="{BB962C8B-B14F-4D97-AF65-F5344CB8AC3E}">
        <p14:creationId xmlns:p14="http://schemas.microsoft.com/office/powerpoint/2010/main" val="3502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-548640"/>
            <a:ext cx="9905998" cy="2645728"/>
          </a:xfrm>
        </p:spPr>
        <p:txBody>
          <a:bodyPr/>
          <a:lstStyle/>
          <a:p>
            <a:r>
              <a:rPr lang="th-TH" sz="5400" dirty="0" smtClean="0">
                <a:solidFill>
                  <a:schemeClr val="bg2">
                    <a:lumMod val="75000"/>
                  </a:schemeClr>
                </a:solidFill>
              </a:rPr>
              <a:t>ความหมาย</a:t>
            </a:r>
            <a:r>
              <a:rPr lang="en-US" dirty="0" smtClean="0"/>
              <a:t>…</a:t>
            </a:r>
            <a:r>
              <a:rPr lang="th-TH" sz="2400" dirty="0" smtClean="0">
                <a:solidFill>
                  <a:srgbClr val="FFFF00"/>
                </a:solidFill>
              </a:rPr>
              <a:t>หมายถึง</a:t>
            </a:r>
            <a:r>
              <a:rPr lang="th-TH" dirty="0" smtClean="0"/>
              <a:t> </a:t>
            </a:r>
            <a:r>
              <a:rPr lang="en-US" dirty="0" smtClean="0"/>
              <a:t>…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การปฐมพยาบาล หมายถึง การ</a:t>
            </a:r>
            <a:r>
              <a:rPr lang="th-TH" dirty="0" smtClean="0"/>
              <a:t>ช่วยเหลือผู้ป่วยหรือผู้บาดเจ็บเป็น</a:t>
            </a:r>
            <a:r>
              <a:rPr lang="th-TH" dirty="0"/>
              <a:t>การฉุกเฉิน </a:t>
            </a:r>
            <a:r>
              <a:rPr lang="th-TH" dirty="0" smtClean="0"/>
              <a:t>ก่อนที่</a:t>
            </a:r>
            <a:r>
              <a:rPr lang="th-TH" dirty="0"/>
              <a:t>จะ</a:t>
            </a:r>
            <a:r>
              <a:rPr lang="th-TH" dirty="0" smtClean="0"/>
              <a:t>ได้รับ</a:t>
            </a:r>
            <a:r>
              <a:rPr lang="th-TH" dirty="0"/>
              <a:t>การ รักษาทาง</a:t>
            </a:r>
            <a:r>
              <a:rPr lang="th-TH" dirty="0" smtClean="0"/>
              <a:t>การแพทย์ </a:t>
            </a:r>
            <a:r>
              <a:rPr lang="th-TH" dirty="0"/>
              <a:t>การปฐมพยาบาล</a:t>
            </a:r>
            <a:r>
              <a:rPr lang="th-TH" dirty="0" smtClean="0"/>
              <a:t>จึง</a:t>
            </a:r>
            <a:r>
              <a:rPr lang="th-TH" dirty="0" err="1" smtClean="0"/>
              <a:t>เป็นน</a:t>
            </a:r>
            <a:r>
              <a:rPr lang="th-TH" dirty="0"/>
              <a:t>การ</a:t>
            </a:r>
            <a:r>
              <a:rPr lang="th-TH" dirty="0" smtClean="0"/>
              <a:t>ช่วยเหลือ</a:t>
            </a:r>
            <a:r>
              <a:rPr lang="th-TH" dirty="0"/>
              <a:t>ชั่วคราว</a:t>
            </a:r>
            <a:r>
              <a:rPr lang="th-TH" dirty="0" smtClean="0"/>
              <a:t>ระหว่าง</a:t>
            </a:r>
            <a:r>
              <a:rPr lang="th-TH" dirty="0"/>
              <a:t>รอคอยการรักษาจาก</a:t>
            </a:r>
            <a:r>
              <a:rPr lang="th-TH" dirty="0" smtClean="0"/>
              <a:t>แพทย์ </a:t>
            </a:r>
            <a:r>
              <a:rPr lang="th-TH" dirty="0"/>
              <a:t>ในราย ที่บาดเจ็บรุนแรง การปฐมพยาบาลอาจ</a:t>
            </a:r>
            <a:r>
              <a:rPr lang="th-TH" dirty="0" smtClean="0"/>
              <a:t>เป็นสิ่ง</a:t>
            </a:r>
            <a:r>
              <a:rPr lang="th-TH" dirty="0"/>
              <a:t>ที่</a:t>
            </a:r>
            <a:r>
              <a:rPr lang="th-TH" dirty="0" smtClean="0"/>
              <a:t>ช่วยให้ผู้ป่วย</a:t>
            </a:r>
            <a:r>
              <a:rPr lang="th-TH" dirty="0"/>
              <a:t>เจ็บรอดชีวิต</a:t>
            </a:r>
            <a:r>
              <a:rPr lang="th-TH" dirty="0" smtClean="0"/>
              <a:t>ได้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9274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อุปกรณ์ช่วยป้องกัน การเป่าปาก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597857"/>
            <a:ext cx="9906000" cy="28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อัตราส่วน</a:t>
            </a:r>
            <a:r>
              <a:rPr lang="th-TH" sz="5300" dirty="0" smtClean="0"/>
              <a:t>       </a:t>
            </a:r>
            <a:r>
              <a:rPr lang="th-TH" sz="7300" dirty="0" smtClean="0"/>
              <a:t>ปั๊ม</a:t>
            </a:r>
            <a:r>
              <a:rPr lang="en-US" sz="7300" dirty="0"/>
              <a:t>:</a:t>
            </a:r>
            <a:r>
              <a:rPr lang="th-TH" sz="7300" dirty="0" smtClean="0"/>
              <a:t>เป่า </a:t>
            </a:r>
            <a:r>
              <a:rPr lang="en-US" sz="7300" dirty="0" smtClean="0">
                <a:solidFill>
                  <a:srgbClr val="FF0000"/>
                </a:solidFill>
              </a:rPr>
              <a:t>30 </a:t>
            </a:r>
            <a:r>
              <a:rPr lang="en-US" sz="7300" dirty="0">
                <a:solidFill>
                  <a:srgbClr val="FF0000"/>
                </a:solidFill>
              </a:rPr>
              <a:t>:</a:t>
            </a:r>
            <a:r>
              <a:rPr lang="th-TH" sz="7300" dirty="0" smtClean="0"/>
              <a:t> </a:t>
            </a:r>
            <a:r>
              <a:rPr lang="en-US" sz="7300" dirty="0" smtClean="0">
                <a:solidFill>
                  <a:srgbClr val="FF0000"/>
                </a:solidFill>
              </a:rPr>
              <a:t>2</a:t>
            </a:r>
            <a:br>
              <a:rPr lang="en-US" sz="7300" dirty="0" smtClean="0">
                <a:solidFill>
                  <a:srgbClr val="FF0000"/>
                </a:solidFill>
              </a:rPr>
            </a:br>
            <a:r>
              <a:rPr lang="en-US" sz="7300" dirty="0" smtClean="0">
                <a:solidFill>
                  <a:srgbClr val="FF0000"/>
                </a:solidFill>
              </a:rPr>
              <a:t/>
            </a:r>
            <a:br>
              <a:rPr lang="en-US" sz="7300" dirty="0" smtClean="0">
                <a:solidFill>
                  <a:srgbClr val="FF0000"/>
                </a:solidFill>
              </a:rPr>
            </a:br>
            <a:r>
              <a:rPr lang="th-TH" sz="2800" dirty="0" smtClean="0">
                <a:solidFill>
                  <a:srgbClr val="FF0000"/>
                </a:solidFill>
              </a:rPr>
              <a:t>การนับ</a:t>
            </a:r>
            <a:r>
              <a:rPr lang="en-US" sz="2800" dirty="0" smtClean="0">
                <a:solidFill>
                  <a:srgbClr val="FF0000"/>
                </a:solidFill>
              </a:rPr>
              <a:t>               </a:t>
            </a:r>
            <a:r>
              <a:rPr lang="en-US" sz="2700" dirty="0" smtClean="0">
                <a:solidFill>
                  <a:srgbClr val="FF0000"/>
                </a:solidFill>
              </a:rPr>
              <a:t>1</a:t>
            </a:r>
            <a:r>
              <a:rPr lang="th-TH" sz="2700" dirty="0" smtClean="0">
                <a:solidFill>
                  <a:srgbClr val="FF0000"/>
                </a:solidFill>
              </a:rPr>
              <a:t>และ </a:t>
            </a:r>
            <a:r>
              <a:rPr lang="en-US" sz="2700" dirty="0" smtClean="0">
                <a:solidFill>
                  <a:srgbClr val="FF0000"/>
                </a:solidFill>
              </a:rPr>
              <a:t>2 </a:t>
            </a:r>
            <a:r>
              <a:rPr lang="th-TH" sz="2700" dirty="0" smtClean="0">
                <a:solidFill>
                  <a:srgbClr val="FF0000"/>
                </a:solidFill>
              </a:rPr>
              <a:t>และ </a:t>
            </a:r>
            <a:r>
              <a:rPr lang="en-US" sz="2700" dirty="0" smtClean="0">
                <a:solidFill>
                  <a:srgbClr val="FF0000"/>
                </a:solidFill>
              </a:rPr>
              <a:t>3</a:t>
            </a:r>
            <a:r>
              <a:rPr lang="th-TH" sz="2700" dirty="0" smtClean="0">
                <a:solidFill>
                  <a:srgbClr val="FF0000"/>
                </a:solidFill>
              </a:rPr>
              <a:t>และ</a:t>
            </a:r>
            <a:r>
              <a:rPr lang="en-US" sz="2700" dirty="0" smtClean="0">
                <a:solidFill>
                  <a:srgbClr val="FF0000"/>
                </a:solidFill>
              </a:rPr>
              <a:t>….. 11,12,13……30</a:t>
            </a:r>
            <a:endParaRPr lang="th-TH" sz="2700" dirty="0">
              <a:solidFill>
                <a:srgbClr val="FF0000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27" y="1560354"/>
            <a:ext cx="6000769" cy="39405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0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เครื่องกระตุกหัวใจอัตโนมัติ </a:t>
            </a:r>
            <a:r>
              <a:rPr lang="th-TH" sz="2400" dirty="0" smtClean="0"/>
              <a:t>(</a:t>
            </a:r>
            <a:r>
              <a:rPr lang="en-US" sz="2400" dirty="0" smtClean="0"/>
              <a:t>AUTOMATE External defibrillator)</a:t>
            </a:r>
            <a:r>
              <a:rPr lang="th-TH" sz="2400" dirty="0" smtClean="0"/>
              <a:t> </a:t>
            </a:r>
            <a:endParaRPr lang="th-TH" sz="2400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32" y="3090386"/>
            <a:ext cx="2514600" cy="181927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8" y="2191056"/>
            <a:ext cx="6381748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ตำแหน่งการวางแผ่นโลหะ (</a:t>
            </a:r>
            <a:r>
              <a:rPr lang="en-US" b="1" dirty="0"/>
              <a:t>Electrode pads) </a:t>
            </a:r>
            <a:r>
              <a:rPr lang="th-TH" b="1" dirty="0"/>
              <a:t>ในเครื่อง </a:t>
            </a:r>
            <a:r>
              <a:rPr lang="en-US" b="1" dirty="0"/>
              <a:t>AED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94" y="2277624"/>
            <a:ext cx="4722282" cy="3541712"/>
          </a:xfrm>
        </p:spPr>
      </p:pic>
    </p:spTree>
    <p:extLst>
      <p:ext uri="{BB962C8B-B14F-4D97-AF65-F5344CB8AC3E}">
        <p14:creationId xmlns:p14="http://schemas.microsoft.com/office/powerpoint/2010/main" val="30590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การคลำชีพจร</a:t>
            </a:r>
            <a:br>
              <a:rPr lang="th-TH" b="1" dirty="0"/>
            </a:b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210" y="2249488"/>
            <a:ext cx="8042405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33" y="944664"/>
            <a:ext cx="6791533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4727205"/>
          </a:xfrm>
        </p:spPr>
        <p:txBody>
          <a:bodyPr>
            <a:normAutofit/>
          </a:bodyPr>
          <a:lstStyle/>
          <a:p>
            <a:r>
              <a:rPr lang="th-TH" dirty="0" smtClean="0"/>
              <a:t>			</a:t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/>
              <a:t> </a:t>
            </a:r>
            <a:r>
              <a:rPr lang="th-TH" dirty="0" smtClean="0"/>
              <a:t>		</a:t>
            </a:r>
            <a:r>
              <a:rPr lang="th-TH" sz="4400" dirty="0" smtClean="0"/>
              <a:t>การ</a:t>
            </a:r>
            <a:r>
              <a:rPr lang="th-TH" sz="4400" dirty="0"/>
              <a:t>ปฐมพยาบาล</a:t>
            </a:r>
            <a:r>
              <a:rPr lang="th-TH" sz="4400" dirty="0" smtClean="0"/>
              <a:t>ผู้ป่วย   กระดูกหัก     </a:t>
            </a:r>
            <a:br>
              <a:rPr lang="th-TH" sz="4400" dirty="0" smtClean="0"/>
            </a:br>
            <a:r>
              <a:rPr lang="th-TH" sz="4400" dirty="0"/>
              <a:t> </a:t>
            </a:r>
            <a:r>
              <a:rPr lang="th-TH" sz="4400" dirty="0" smtClean="0"/>
              <a:t>                        (</a:t>
            </a:r>
            <a:r>
              <a:rPr lang="en-US" sz="4400" dirty="0" err="1" smtClean="0"/>
              <a:t>fRACTURE</a:t>
            </a:r>
            <a:r>
              <a:rPr lang="th-TH" sz="4400" dirty="0" smtClean="0"/>
              <a:t>)</a:t>
            </a:r>
            <a:br>
              <a:rPr lang="th-TH" sz="4400" dirty="0" smtClean="0"/>
            </a:br>
            <a:r>
              <a:rPr lang="th-TH" sz="4400" dirty="0"/>
              <a:t/>
            </a:r>
            <a:br>
              <a:rPr lang="th-TH" sz="4400" dirty="0"/>
            </a:br>
            <a:r>
              <a:rPr lang="th-TH" dirty="0" smtClean="0"/>
              <a:t>                       </a:t>
            </a:r>
            <a:r>
              <a:rPr lang="en-US" dirty="0" smtClean="0"/>
              <a:t>…..</a:t>
            </a:r>
            <a:r>
              <a:rPr lang="th-TH" dirty="0" smtClean="0"/>
              <a:t> </a:t>
            </a:r>
            <a:r>
              <a:rPr lang="th-TH" dirty="0">
                <a:solidFill>
                  <a:srgbClr val="002060"/>
                </a:solidFill>
              </a:rPr>
              <a:t>ทำอย่างไร</a:t>
            </a:r>
            <a:r>
              <a:rPr lang="en-US" dirty="0"/>
              <a:t>........????!!!!</a:t>
            </a:r>
            <a:r>
              <a:rPr lang="th-TH" dirty="0"/>
              <a:t>	</a:t>
            </a:r>
            <a:r>
              <a:rPr lang="th-TH" dirty="0">
                <a:solidFill>
                  <a:srgbClr val="FF0000"/>
                </a:solidFill>
              </a:rPr>
              <a:t/>
            </a:r>
            <a:br>
              <a:rPr lang="th-TH" dirty="0">
                <a:solidFill>
                  <a:srgbClr val="FF0000"/>
                </a:solidFill>
              </a:rPr>
            </a:br>
            <a:r>
              <a:rPr lang="th-TH" dirty="0" smtClean="0"/>
              <a:t>	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541714"/>
          </a:xfrm>
        </p:spPr>
        <p:txBody>
          <a:bodyPr/>
          <a:lstStyle/>
          <a:p>
            <a:r>
              <a:rPr lang="th-TH" dirty="0" smtClean="0"/>
              <a:t>                          	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				กระดูกหัก</a:t>
            </a:r>
            <a:br>
              <a:rPr lang="th-TH" dirty="0" smtClean="0"/>
            </a:br>
            <a:r>
              <a:rPr lang="th-TH" dirty="0" smtClean="0"/>
              <a:t>แบ่ง</a:t>
            </a:r>
            <a:r>
              <a:rPr lang="th-TH" dirty="0"/>
              <a:t>ออกเป็น 2 ชนิด คือ…</a:t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200" dirty="0" smtClean="0"/>
              <a:t>กระดูกหักแบบ </a:t>
            </a:r>
            <a:r>
              <a:rPr lang="th-TH" sz="4400" b="1" u="sng" dirty="0" smtClean="0">
                <a:solidFill>
                  <a:srgbClr val="FF0000"/>
                </a:solidFill>
              </a:rPr>
              <a:t>ปิด</a:t>
            </a:r>
          </a:p>
          <a:p>
            <a:endParaRPr lang="th-TH" dirty="0"/>
          </a:p>
          <a:p>
            <a:endParaRPr lang="th-TH" dirty="0" smtClean="0"/>
          </a:p>
          <a:p>
            <a:endParaRPr lang="th-TH" dirty="0" smtClean="0"/>
          </a:p>
          <a:p>
            <a:r>
              <a:rPr lang="th-TH" sz="3200" dirty="0" smtClean="0"/>
              <a:t>กระดูกหักแบบ </a:t>
            </a:r>
            <a:r>
              <a:rPr lang="th-TH" sz="4400" b="1" u="sng" dirty="0" smtClean="0">
                <a:solidFill>
                  <a:srgbClr val="FF0000"/>
                </a:solidFill>
              </a:rPr>
              <a:t>เปิด</a:t>
            </a:r>
          </a:p>
          <a:p>
            <a:endParaRPr lang="th-TH" dirty="0"/>
          </a:p>
          <a:p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71" y="4571999"/>
            <a:ext cx="2740117" cy="181844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787" y="1804988"/>
            <a:ext cx="5195764" cy="20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ช่วยกระดูกหักอย่างไร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dirty="0"/>
              <a:t>ให้ส่วนนั้นอยู่นิ่งที่สุด ประคองและจับส่วนที่บาดเจ็บอย่างมั่นคง เข้าเฝือกชั่วคราว</a:t>
            </a:r>
          </a:p>
          <a:p>
            <a:r>
              <a:rPr lang="th-TH" dirty="0"/>
              <a:t>อย่าพยายามดึงข้อหรือจัดกระดูกให้เข้าที่ด้วยตนเอง ถ้ากระดูกโผล่อย่าดันกลับ</a:t>
            </a:r>
            <a:br>
              <a:rPr lang="th-TH" dirty="0"/>
            </a:br>
            <a:r>
              <a:rPr lang="th-TH" dirty="0"/>
              <a:t>หากจำเป็นต้องถอดเสื้อผ้าออก ควรใช้วิธีตัดตามตะเข็บ</a:t>
            </a:r>
          </a:p>
          <a:p>
            <a:r>
              <a:rPr lang="th-TH" dirty="0"/>
              <a:t>หากมีเลือดออกมากให้หาผ้าสะอาดคลุม ปิดแผล และ พันส่วนที่หักให้หนาพอสมควรเพื่อทำการห้ามเลือด</a:t>
            </a:r>
          </a:p>
          <a:p>
            <a:r>
              <a:rPr lang="th-TH" dirty="0"/>
              <a:t>อย่าเคลื่อนย้าย ให้</a:t>
            </a:r>
            <a:r>
              <a:rPr lang="th-TH" dirty="0" err="1"/>
              <a:t>ล็อค</a:t>
            </a:r>
            <a:r>
              <a:rPr lang="th-TH" dirty="0"/>
              <a:t>ใส่เฝือกก่อน หากเคลื่อนย้ายต้องระวัง ให้ส่วนหักเคลื่อนไหวน้อยสุด</a:t>
            </a:r>
          </a:p>
          <a:p>
            <a:r>
              <a:rPr lang="th-TH" dirty="0"/>
              <a:t>ให้งดน้ำและอาหาร ระวัง</a:t>
            </a:r>
            <a:r>
              <a:rPr lang="th-TH" dirty="0" err="1"/>
              <a:t>ภาวะช็อค</a:t>
            </a: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2729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279400"/>
            <a:ext cx="9905998" cy="1092200"/>
          </a:xfrm>
        </p:spPr>
        <p:txBody>
          <a:bodyPr>
            <a:normAutofit/>
          </a:bodyPr>
          <a:lstStyle/>
          <a:p>
            <a:r>
              <a:rPr lang="th-TH" dirty="0"/>
              <a:t>วิธี</a:t>
            </a:r>
            <a:r>
              <a:rPr lang="th-TH" dirty="0" smtClean="0"/>
              <a:t>การเข้าเฝือก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689100"/>
            <a:ext cx="9905999" cy="4673600"/>
          </a:xfrm>
        </p:spPr>
        <p:txBody>
          <a:bodyPr>
            <a:normAutofit/>
          </a:bodyPr>
          <a:lstStyle/>
          <a:p>
            <a:r>
              <a:rPr lang="th-TH" dirty="0" smtClean="0"/>
              <a:t> </a:t>
            </a:r>
            <a:r>
              <a:rPr lang="th-TH" dirty="0"/>
              <a:t>เฝือกชั่วคราวต้องยาวกว่าส่วนที่หัก </a:t>
            </a:r>
            <a:endParaRPr lang="th-TH" dirty="0" smtClean="0"/>
          </a:p>
          <a:p>
            <a:r>
              <a:rPr lang="th-TH" dirty="0" smtClean="0"/>
              <a:t>นำ</a:t>
            </a:r>
            <a:r>
              <a:rPr lang="th-TH" dirty="0"/>
              <a:t>ผ้า สำลี หรือวัสดุอ่อน</a:t>
            </a:r>
            <a:r>
              <a:rPr lang="th-TH" dirty="0" smtClean="0"/>
              <a:t>นุ่ม</a:t>
            </a:r>
            <a:r>
              <a:rPr lang="th-TH" dirty="0"/>
              <a:t>มาวางกั้นระหว่างผิวหนังกับเฝือกชั่วคราว ไม่ควรให้เฝือกกดโดนผิวหนังโดยตรง เพราะอาจทำให้ช้ำจากการกดทับได้</a:t>
            </a:r>
          </a:p>
          <a:p>
            <a:r>
              <a:rPr lang="th-TH" dirty="0" smtClean="0"/>
              <a:t>เฝือกห้ามรัดแน่น</a:t>
            </a:r>
            <a:r>
              <a:rPr lang="th-TH" dirty="0"/>
              <a:t>เกินไปเพราะเลือดจะไม่ไหล</a:t>
            </a:r>
          </a:p>
          <a:p>
            <a:r>
              <a:rPr lang="th-TH" dirty="0" smtClean="0"/>
              <a:t>ประคบ</a:t>
            </a:r>
            <a:r>
              <a:rPr lang="th-TH" dirty="0"/>
              <a:t>บริเวณที่บาดเจ็บด้วยความ</a:t>
            </a:r>
            <a:r>
              <a:rPr lang="th-TH" dirty="0" smtClean="0"/>
              <a:t>เย็น เพื่อลดบวม บรรเทาปวด</a:t>
            </a:r>
            <a:endParaRPr lang="th-TH" dirty="0"/>
          </a:p>
          <a:p>
            <a:r>
              <a:rPr lang="th-TH" dirty="0"/>
              <a:t>นำผู้บาดเจ็บส่งโรงพยาบาลอย่างระมัดระวัง ไม่ควรขยับเขยื้อนผู้ป่วยรุนแรง หากอาการรุนแรงให้ผู้บาดเจ็บอยู่นิ่ง ๆ  แล้วโทรเรียกหน่วยฉุกเฉินให้มา</a:t>
            </a:r>
            <a:r>
              <a:rPr lang="th-TH" dirty="0" smtClean="0"/>
              <a:t>รับ</a:t>
            </a: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342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54745"/>
            <a:ext cx="9905998" cy="1359837"/>
          </a:xfrm>
        </p:spPr>
        <p:txBody>
          <a:bodyPr/>
          <a:lstStyle/>
          <a:p>
            <a:r>
              <a:rPr lang="th-TH" dirty="0" smtClean="0">
                <a:solidFill>
                  <a:srgbClr val="FF0000"/>
                </a:solidFill>
              </a:rPr>
              <a:t>หลักการ สำคัญ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endParaRPr lang="th-TH" dirty="0"/>
          </a:p>
          <a:p>
            <a:r>
              <a:rPr lang="th-TH" dirty="0" smtClean="0"/>
              <a:t>ปลอดภัย</a:t>
            </a:r>
          </a:p>
          <a:p>
            <a:r>
              <a:rPr lang="th-TH" dirty="0" smtClean="0"/>
              <a:t>เขาและเรา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53" y="1771185"/>
            <a:ext cx="5842000" cy="376341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00" y="797817"/>
            <a:ext cx="3366953" cy="2903339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8705753" y="2597220"/>
            <a:ext cx="3641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rgbClr val="FFFF00"/>
                </a:solidFill>
              </a:rPr>
              <a:t>สติ</a:t>
            </a:r>
            <a:r>
              <a:rPr lang="en-US" sz="3600" dirty="0">
                <a:solidFill>
                  <a:srgbClr val="FFFF00"/>
                </a:solidFill>
              </a:rPr>
              <a:t>,</a:t>
            </a:r>
            <a:r>
              <a:rPr lang="th-TH" sz="3600" dirty="0">
                <a:solidFill>
                  <a:srgbClr val="FFFF00"/>
                </a:solidFill>
              </a:rPr>
              <a:t> ปัญญา</a:t>
            </a:r>
            <a:r>
              <a:rPr lang="en-US" sz="3600" dirty="0">
                <a:solidFill>
                  <a:srgbClr val="FFFF00"/>
                </a:solidFill>
              </a:rPr>
              <a:t>,</a:t>
            </a:r>
            <a:r>
              <a:rPr lang="th-TH" sz="3600" dirty="0">
                <a:solidFill>
                  <a:srgbClr val="FFFF00"/>
                </a:solidFill>
              </a:rPr>
              <a:t> ทักษะ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2552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 smtClean="0">
                <a:solidFill>
                  <a:srgbClr val="002060"/>
                </a:solidFill>
              </a:rPr>
              <a:t>การใส่เฝือกก่อนเคลื่อนย้าย</a:t>
            </a:r>
            <a:endParaRPr lang="th-TH" sz="6000" dirty="0">
              <a:solidFill>
                <a:srgbClr val="002060"/>
              </a:solidFill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86" y="2097088"/>
            <a:ext cx="3556796" cy="437486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55" y="1742663"/>
            <a:ext cx="5135637" cy="342375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31" y="5349786"/>
            <a:ext cx="3463986" cy="11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2060"/>
                </a:solidFill>
              </a:rPr>
              <a:t>หักช่วงบน</a:t>
            </a:r>
            <a:endParaRPr lang="th-TH" sz="6600" dirty="0">
              <a:solidFill>
                <a:srgbClr val="002060"/>
              </a:solidFill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1" y="2613960"/>
            <a:ext cx="2857500" cy="1095375"/>
          </a:xfr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11" y="2426741"/>
            <a:ext cx="1657350" cy="14097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28" y="4743671"/>
            <a:ext cx="1571625" cy="165735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22" y="1694451"/>
            <a:ext cx="2715064" cy="293439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86" y="4320322"/>
            <a:ext cx="1695450" cy="160972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19" y="4166093"/>
            <a:ext cx="2885292" cy="24539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76" y="996492"/>
            <a:ext cx="19526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dirty="0" smtClean="0">
                <a:solidFill>
                  <a:srgbClr val="002060"/>
                </a:solidFill>
              </a:rPr>
              <a:t>หักช่วงล่างและการเคลื่อนย้าย</a:t>
            </a:r>
            <a:endParaRPr lang="th-TH" sz="4800" dirty="0">
              <a:solidFill>
                <a:srgbClr val="002060"/>
              </a:solidFill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50" y="4154080"/>
            <a:ext cx="1905000" cy="211455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83" y="2023714"/>
            <a:ext cx="4637227" cy="169925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26" y="1756428"/>
            <a:ext cx="3404653" cy="143353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59" y="3385521"/>
            <a:ext cx="4491585" cy="163027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54" y="5211355"/>
            <a:ext cx="32861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การเคลื่อนย้าย</a:t>
            </a:r>
            <a:endParaRPr lang="th-TH" dirty="0"/>
          </a:p>
        </p:txBody>
      </p:sp>
      <p:pic>
        <p:nvPicPr>
          <p:cNvPr id="1026" name="Picture 2" descr="http://ems.bangkok.go.th/learning/pluginfile.php/2708/mod_page/content/34/2.3_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318681"/>
            <a:ext cx="3010320" cy="195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ms.bangkok.go.th/learning/pluginfile.php/2708/mod_page/content/34/2.3_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17" y="2375967"/>
            <a:ext cx="3009900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ms.bangkok.go.th/learning/pluginfile.php/2708/mod_page/content/34/2.3_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01" y="2261804"/>
            <a:ext cx="29527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ms.bangkok.go.th/learning/pluginfile.php/2708/mod_page/content/34/2.3_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11" y="4282359"/>
            <a:ext cx="6896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 descr="http://ems.bangkok.go.th/learning/pluginfile.php/2708/mod_page/content/34/2.3_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625119"/>
            <a:ext cx="62103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ms.bangkok.go.th/learning/pluginfile.php/2708/mod_page/content/34/2.3_3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4268076"/>
            <a:ext cx="9906000" cy="22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225" y="1477606"/>
            <a:ext cx="1428750" cy="188595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5" y="2928937"/>
            <a:ext cx="14287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055076"/>
            <a:ext cx="9905998" cy="337625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sz="5300" b="1" dirty="0">
                <a:solidFill>
                  <a:srgbClr val="002060"/>
                </a:solidFill>
              </a:rPr>
              <a:t>ผู้ป่วยอวัยวะขาด</a:t>
            </a:r>
            <a:r>
              <a:rPr lang="th-TH" sz="5300" dirty="0">
                <a:solidFill>
                  <a:srgbClr val="002060"/>
                </a:solidFill>
              </a:rPr>
              <a:t/>
            </a:r>
            <a:br>
              <a:rPr lang="th-TH" sz="5300" dirty="0">
                <a:solidFill>
                  <a:srgbClr val="002060"/>
                </a:solidFill>
              </a:rPr>
            </a:br>
            <a:r>
              <a:rPr lang="th-TH" sz="5300" dirty="0" smtClean="0"/>
              <a:t/>
            </a:r>
            <a:br>
              <a:rPr lang="th-TH" sz="5300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>ได้แก่ </a:t>
            </a:r>
            <a:r>
              <a:rPr lang="th-TH" dirty="0"/>
              <a:t>นิ้วมือ นิ้วเท้า นิ้วเดียว หรือหลายนิ้ว ฝ่ามือ ทั้งมือ แขน ต้นแขน และขา</a:t>
            </a:r>
            <a:br>
              <a:rPr lang="th-TH" dirty="0"/>
            </a:br>
            <a:r>
              <a:rPr lang="th-TH" dirty="0"/>
              <a:t> </a:t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615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267286"/>
            <a:ext cx="9905998" cy="1195754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วิธีช่วยเหลือผู้ป่วยอวัยวะขาด</a:t>
            </a:r>
            <a:r>
              <a:rPr lang="th-TH" dirty="0">
                <a:solidFill>
                  <a:srgbClr val="002060"/>
                </a:solidFill>
              </a:rPr>
              <a:t/>
            </a:r>
            <a:br>
              <a:rPr lang="th-TH" dirty="0">
                <a:solidFill>
                  <a:srgbClr val="002060"/>
                </a:solidFill>
              </a:rPr>
            </a:b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463040"/>
            <a:ext cx="9905999" cy="4642338"/>
          </a:xfrm>
        </p:spPr>
        <p:txBody>
          <a:bodyPr>
            <a:normAutofit fontScale="25000" lnSpcReduction="20000"/>
          </a:bodyPr>
          <a:lstStyle/>
          <a:p>
            <a:pPr marL="0" indent="0" fontAlgn="base" latinLnBrk="1">
              <a:buNone/>
            </a:pPr>
            <a:r>
              <a:rPr lang="th-TH" sz="16000" dirty="0" smtClean="0"/>
              <a:t>ใช้ผ้าหรือ</a:t>
            </a:r>
            <a:r>
              <a:rPr lang="th-TH" sz="16000" dirty="0" err="1" smtClean="0"/>
              <a:t>ก๊อส</a:t>
            </a:r>
            <a:r>
              <a:rPr lang="th-TH" sz="16000" dirty="0" smtClean="0"/>
              <a:t> กด</a:t>
            </a:r>
            <a:r>
              <a:rPr lang="th-TH" sz="16000" dirty="0"/>
              <a:t>ปิดแผลให้</a:t>
            </a:r>
            <a:r>
              <a:rPr lang="th-TH" sz="16000" dirty="0" smtClean="0"/>
              <a:t>แน่น พันผ้า </a:t>
            </a:r>
            <a:r>
              <a:rPr lang="th-TH" sz="16000" dirty="0"/>
              <a:t>เพื่อห้ามเลือด </a:t>
            </a:r>
            <a:endParaRPr lang="th-TH" sz="16000" dirty="0" smtClean="0"/>
          </a:p>
          <a:p>
            <a:pPr marL="0" indent="0" fontAlgn="base" latinLnBrk="1">
              <a:buNone/>
            </a:pPr>
            <a:r>
              <a:rPr lang="th-TH" sz="16000" dirty="0" smtClean="0"/>
              <a:t>ถ้า</a:t>
            </a:r>
            <a:r>
              <a:rPr lang="th-TH" sz="16000" dirty="0"/>
              <a:t>ยังไม่ขาด</a:t>
            </a:r>
            <a:r>
              <a:rPr lang="th-TH" sz="16000" dirty="0" smtClean="0"/>
              <a:t>ออกหมด </a:t>
            </a:r>
            <a:r>
              <a:rPr lang="th-TH" sz="16000" dirty="0"/>
              <a:t>ควรพยุ</a:t>
            </a:r>
            <a:r>
              <a:rPr lang="th-TH" sz="16000" dirty="0" smtClean="0"/>
              <a:t>งอย่าให้ขาดมาก</a:t>
            </a:r>
            <a:r>
              <a:rPr lang="th-TH" sz="16000" dirty="0"/>
              <a:t>ไป</a:t>
            </a:r>
            <a:r>
              <a:rPr lang="th-TH" sz="16000" dirty="0" smtClean="0"/>
              <a:t>กว่าเดิม</a:t>
            </a:r>
          </a:p>
          <a:p>
            <a:pPr marL="0" indent="0" fontAlgn="base" latinLnBrk="1">
              <a:buNone/>
            </a:pPr>
            <a:r>
              <a:rPr lang="th-TH" sz="16000" dirty="0" smtClean="0"/>
              <a:t>นำส่ง รพ</a:t>
            </a:r>
            <a:r>
              <a:rPr lang="en-US" sz="16000" dirty="0" smtClean="0"/>
              <a:t>. </a:t>
            </a:r>
            <a:r>
              <a:rPr lang="th-TH" sz="16000" dirty="0" smtClean="0"/>
              <a:t>มี</a:t>
            </a:r>
            <a:r>
              <a:rPr lang="th-TH" sz="16000" dirty="0"/>
              <a:t>แพทย์ที่ช่วยผ่าตัดต่ออวัยวะประจำอยู่ที่</a:t>
            </a:r>
            <a:r>
              <a:rPr lang="th-TH" sz="16000" dirty="0" smtClean="0"/>
              <a:t>โรงพยาบาล </a:t>
            </a:r>
            <a:r>
              <a:rPr lang="th-TH" sz="16000" dirty="0"/>
              <a:t>เพื่อที่จะได้ไม่ต้องย้ายโรงพยาบาลไป</a:t>
            </a:r>
            <a:r>
              <a:rPr lang="th-TH" sz="16000" dirty="0" smtClean="0"/>
              <a:t>มา  เก็บ</a:t>
            </a:r>
            <a:r>
              <a:rPr lang="th-TH" sz="16000" dirty="0"/>
              <a:t>รักษาอวัยวะที่</a:t>
            </a:r>
            <a:r>
              <a:rPr lang="th-TH" sz="16000" dirty="0" smtClean="0"/>
              <a:t>ขาด</a:t>
            </a:r>
            <a:r>
              <a:rPr lang="th-TH" sz="16000" dirty="0"/>
              <a:t> </a:t>
            </a:r>
            <a:r>
              <a:rPr lang="th-TH" sz="16000" dirty="0" smtClean="0"/>
              <a:t>อย่าง</a:t>
            </a:r>
            <a:r>
              <a:rPr lang="th-TH" sz="16000" dirty="0"/>
              <a:t>ถูกวิธี</a:t>
            </a:r>
          </a:p>
          <a:p>
            <a:pPr marL="0" indent="0">
              <a:buNone/>
            </a:pPr>
            <a:r>
              <a:rPr lang="th-TH" sz="16000" dirty="0"/>
              <a:t> </a:t>
            </a:r>
          </a:p>
          <a:p>
            <a:endParaRPr lang="th-TH" dirty="0"/>
          </a:p>
        </p:txBody>
      </p:sp>
      <p:sp>
        <p:nvSpPr>
          <p:cNvPr id="4" name="ดาว 4 แฉก 3"/>
          <p:cNvSpPr/>
          <p:nvPr/>
        </p:nvSpPr>
        <p:spPr>
          <a:xfrm>
            <a:off x="936303" y="5513364"/>
            <a:ext cx="355208" cy="4642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ดาว 4 แฉก 4"/>
          <p:cNvSpPr/>
          <p:nvPr/>
        </p:nvSpPr>
        <p:spPr>
          <a:xfrm>
            <a:off x="911516" y="4271891"/>
            <a:ext cx="355208" cy="4642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ดาว 4 แฉก 5"/>
          <p:cNvSpPr/>
          <p:nvPr/>
        </p:nvSpPr>
        <p:spPr>
          <a:xfrm>
            <a:off x="866969" y="2970629"/>
            <a:ext cx="355208" cy="4642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ดาว 4 แฉก 6"/>
          <p:cNvSpPr/>
          <p:nvPr/>
        </p:nvSpPr>
        <p:spPr>
          <a:xfrm>
            <a:off x="963808" y="1615440"/>
            <a:ext cx="355208" cy="46423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520" y="114814"/>
            <a:ext cx="2198826" cy="15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25415"/>
          </a:xfrm>
        </p:spPr>
        <p:txBody>
          <a:bodyPr>
            <a:normAutofit/>
          </a:bodyPr>
          <a:lstStyle/>
          <a:p>
            <a:r>
              <a:rPr lang="th-TH" sz="4400" dirty="0" smtClean="0">
                <a:solidFill>
                  <a:srgbClr val="002060"/>
                </a:solidFill>
              </a:rPr>
              <a:t>วิธีเก็บอวัยวะที่ขาด</a:t>
            </a:r>
            <a:endParaRPr lang="th-TH" sz="4400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950912" y="2454582"/>
            <a:ext cx="9905999" cy="4124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h-TH" sz="9600" dirty="0" smtClean="0"/>
              <a:t> </a:t>
            </a:r>
          </a:p>
          <a:p>
            <a:pPr marL="0" indent="0">
              <a:buNone/>
            </a:pPr>
            <a:endParaRPr lang="th-TH" sz="9600" dirty="0" smtClean="0"/>
          </a:p>
          <a:p>
            <a:pPr marL="0" indent="0">
              <a:buNone/>
            </a:pPr>
            <a:r>
              <a:rPr lang="th-TH" sz="5000" dirty="0" smtClean="0"/>
              <a:t>        </a:t>
            </a:r>
            <a:r>
              <a:rPr lang="th-TH" sz="2600" dirty="0" smtClean="0"/>
              <a:t>ใส่</a:t>
            </a:r>
            <a:r>
              <a:rPr lang="th-TH" sz="2600" dirty="0"/>
              <a:t>ใน</a:t>
            </a:r>
            <a:r>
              <a:rPr lang="th-TH" sz="2600" dirty="0" smtClean="0"/>
              <a:t>ถุงแห้ง ลอย</a:t>
            </a:r>
            <a:r>
              <a:rPr lang="th-TH" sz="2600" dirty="0"/>
              <a:t>ใน</a:t>
            </a:r>
            <a:r>
              <a:rPr lang="th-TH" sz="2600" dirty="0" smtClean="0"/>
              <a:t>น้ำที่ใส่น้ำแข็งห้ามแช่น้ำแข็งโดยตรง เซลล์</a:t>
            </a:r>
            <a:r>
              <a:rPr lang="th-TH" sz="2600" dirty="0"/>
              <a:t>เปื่อยยุ่ย </a:t>
            </a:r>
            <a:r>
              <a:rPr lang="th-TH" sz="2600" dirty="0" smtClean="0"/>
              <a:t>เซลล์ตาย เสี่ยง</a:t>
            </a:r>
            <a:r>
              <a:rPr lang="th-TH" sz="2600" dirty="0"/>
              <a:t>ติด</a:t>
            </a:r>
            <a:r>
              <a:rPr lang="th-TH" sz="2600" dirty="0" smtClean="0"/>
              <a:t>เชื้อ</a:t>
            </a:r>
          </a:p>
          <a:p>
            <a:pPr marL="0" indent="0">
              <a:buNone/>
            </a:pPr>
            <a:r>
              <a:rPr lang="th-TH" sz="2600" dirty="0"/>
              <a:t>อวัยวะ</a:t>
            </a:r>
            <a:r>
              <a:rPr lang="th-TH" sz="2600" dirty="0" smtClean="0"/>
              <a:t>เล็กๆ ทน</a:t>
            </a:r>
            <a:r>
              <a:rPr lang="th-TH" sz="2600" dirty="0"/>
              <a:t>การขาดเลือดได้นานถึง 24 </a:t>
            </a:r>
            <a:r>
              <a:rPr lang="th-TH" sz="2600" dirty="0" smtClean="0"/>
              <a:t>ชั่วโมง</a:t>
            </a:r>
            <a:endParaRPr lang="th-TH" sz="2600" dirty="0"/>
          </a:p>
          <a:p>
            <a:pPr marL="0" indent="0">
              <a:buNone/>
            </a:pPr>
            <a:r>
              <a:rPr lang="th-TH" sz="2600" dirty="0" smtClean="0"/>
              <a:t>อวัยวะ</a:t>
            </a:r>
            <a:r>
              <a:rPr lang="th-TH" sz="2600" dirty="0"/>
              <a:t>ใหญ่ ได้นานถึง 6-8 ชั่วโมง ( 4 องศา) </a:t>
            </a:r>
          </a:p>
          <a:p>
            <a:r>
              <a:rPr lang="th-TH" sz="2600" dirty="0"/>
              <a:t> </a:t>
            </a:r>
          </a:p>
          <a:p>
            <a:endParaRPr lang="th-TH" dirty="0" smtClean="0"/>
          </a:p>
          <a:p>
            <a:endParaRPr lang="th-TH" dirty="0"/>
          </a:p>
        </p:txBody>
      </p:sp>
      <p:pic>
        <p:nvPicPr>
          <p:cNvPr id="1026" name="Picture 2" descr="โรคคนทำงาน - 貼文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45" y="1125415"/>
            <a:ext cx="4600134" cy="374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12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7200" dirty="0" smtClean="0">
                <a:solidFill>
                  <a:srgbClr val="FF0000"/>
                </a:solidFill>
              </a:rPr>
              <a:t>                ชัก</a:t>
            </a:r>
            <a:r>
              <a:rPr lang="th-TH" dirty="0"/>
              <a:t/>
            </a:r>
            <a:br>
              <a:rPr lang="th-TH" dirty="0"/>
            </a:br>
            <a:r>
              <a:rPr lang="th-TH" dirty="0"/>
              <a:t>                </a:t>
            </a:r>
            <a:r>
              <a:rPr lang="th-TH" dirty="0" smtClean="0"/>
              <a:t>      </a:t>
            </a:r>
            <a:r>
              <a:rPr lang="th-TH" dirty="0"/>
              <a:t>(</a:t>
            </a:r>
            <a:r>
              <a:rPr lang="en-US" dirty="0"/>
              <a:t>Seizure </a:t>
            </a:r>
            <a:r>
              <a:rPr lang="th-TH" dirty="0"/>
              <a:t>/</a:t>
            </a:r>
            <a:r>
              <a:rPr lang="en-US" dirty="0" smtClean="0"/>
              <a:t>Convulsion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ไม่ว่าชัก จากสาเหตุ ใดก็ตาม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</a:t>
            </a:r>
            <a:r>
              <a:rPr lang="th-TH" dirty="0" smtClean="0"/>
              <a:t> ป้องกันการบาดเจ็บที่ศีรษะจาก</a:t>
            </a:r>
            <a:r>
              <a:rPr lang="th-TH" dirty="0"/>
              <a:t>การล้ม </a:t>
            </a:r>
            <a:r>
              <a:rPr lang="th-TH" dirty="0" smtClean="0"/>
              <a:t>และ ร่างกายกระแทกสิ่งแวดล้อมวัตถุ    ข้างเคียง</a:t>
            </a:r>
          </a:p>
          <a:p>
            <a:r>
              <a:rPr lang="th-TH" dirty="0" smtClean="0"/>
              <a:t>2</a:t>
            </a:r>
            <a:r>
              <a:rPr lang="th-TH" dirty="0"/>
              <a:t>. </a:t>
            </a:r>
            <a:r>
              <a:rPr lang="th-TH" dirty="0" smtClean="0"/>
              <a:t>ให้นอน</a:t>
            </a:r>
            <a:r>
              <a:rPr lang="th-TH" dirty="0"/>
              <a:t>ตะแคงเอียงหน้า</a:t>
            </a:r>
            <a:r>
              <a:rPr lang="th-TH" dirty="0" smtClean="0"/>
              <a:t>ลง ระวังการสำลัก</a:t>
            </a:r>
          </a:p>
          <a:p>
            <a:r>
              <a:rPr lang="th-TH" dirty="0" smtClean="0"/>
              <a:t> </a:t>
            </a:r>
            <a:r>
              <a:rPr lang="th-TH" dirty="0"/>
              <a:t>3. ดูแลการหายใจ </a:t>
            </a:r>
            <a:r>
              <a:rPr lang="th-TH" dirty="0" smtClean="0"/>
              <a:t>ถ้ามีสิ่งของในปาก ให้ล้วงออก เช่นฟัน เศษอาหาร เช็ด</a:t>
            </a:r>
            <a:r>
              <a:rPr lang="th-TH" dirty="0"/>
              <a:t>หรือดูดเสมหะ </a:t>
            </a:r>
            <a:r>
              <a:rPr lang="th-TH" dirty="0" smtClean="0"/>
              <a:t>น้ำลาย </a:t>
            </a:r>
            <a:r>
              <a:rPr lang="th-TH" dirty="0"/>
              <a:t>และสิ่งอาเจียน</a:t>
            </a:r>
            <a:r>
              <a:rPr lang="th-TH" dirty="0" smtClean="0"/>
              <a:t>ออก</a:t>
            </a:r>
          </a:p>
          <a:p>
            <a:r>
              <a:rPr lang="th-TH" dirty="0" smtClean="0"/>
              <a:t> </a:t>
            </a:r>
            <a:r>
              <a:rPr lang="th-TH" dirty="0"/>
              <a:t>4. </a:t>
            </a:r>
            <a:r>
              <a:rPr lang="th-TH" dirty="0" smtClean="0"/>
              <a:t>นำส่ง</a:t>
            </a:r>
            <a:r>
              <a:rPr lang="th-TH" dirty="0"/>
              <a:t>สถานพยาบาล </a:t>
            </a:r>
            <a:r>
              <a:rPr lang="th-TH" dirty="0" smtClean="0"/>
              <a:t>หากหัวใจหยุดเต้น ให้รีบ </a:t>
            </a:r>
            <a:r>
              <a:rPr lang="en-US" dirty="0" smtClean="0"/>
              <a:t>CPR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23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หลักการสำคัญ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1.</a:t>
            </a:r>
            <a:r>
              <a:rPr lang="th-TH" sz="3200" dirty="0" smtClean="0">
                <a:solidFill>
                  <a:srgbClr val="FF0000"/>
                </a:solidFill>
              </a:rPr>
              <a:t>ไม่งัดปาก</a:t>
            </a:r>
            <a:r>
              <a:rPr lang="th-TH" dirty="0" smtClean="0"/>
              <a:t>หรือฟัน หรือเอาของแข็งใส่เข้า</a:t>
            </a:r>
            <a:r>
              <a:rPr lang="th-TH" dirty="0"/>
              <a:t>ไปในปาก </a:t>
            </a:r>
            <a:endParaRPr lang="th-TH" dirty="0" smtClean="0"/>
          </a:p>
          <a:p>
            <a:pPr marL="0" indent="0">
              <a:buNone/>
            </a:pPr>
            <a:r>
              <a:rPr lang="th-TH" dirty="0" smtClean="0"/>
              <a:t>2</a:t>
            </a:r>
            <a:r>
              <a:rPr lang="th-TH" dirty="0"/>
              <a:t>. </a:t>
            </a:r>
            <a:r>
              <a:rPr lang="th-TH" sz="3200" dirty="0">
                <a:solidFill>
                  <a:srgbClr val="FF0000"/>
                </a:solidFill>
              </a:rPr>
              <a:t>ห้าม</a:t>
            </a:r>
            <a:r>
              <a:rPr lang="th-TH" sz="3200" dirty="0" smtClean="0">
                <a:solidFill>
                  <a:srgbClr val="FF0000"/>
                </a:solidFill>
              </a:rPr>
              <a:t>มัด</a:t>
            </a:r>
            <a:r>
              <a:rPr lang="th-TH" sz="3200" dirty="0">
                <a:solidFill>
                  <a:srgbClr val="FF0000"/>
                </a:solidFill>
              </a:rPr>
              <a:t>/</a:t>
            </a:r>
            <a:r>
              <a:rPr lang="th-TH" sz="3200" dirty="0" smtClean="0">
                <a:solidFill>
                  <a:srgbClr val="FF0000"/>
                </a:solidFill>
              </a:rPr>
              <a:t>ต่อสู้</a:t>
            </a:r>
            <a:r>
              <a:rPr lang="th-TH" dirty="0"/>
              <a:t>กับผู้ที่</a:t>
            </a:r>
            <a:r>
              <a:rPr lang="th-TH" dirty="0" smtClean="0"/>
              <a:t>กำลัง</a:t>
            </a:r>
            <a:r>
              <a:rPr lang="th-TH" dirty="0"/>
              <a:t>ชัก </a:t>
            </a:r>
            <a:r>
              <a:rPr lang="th-TH" dirty="0" smtClean="0"/>
              <a:t>ระวังร่างกายและศีรษะกระแทกบาดเจ็บกับสิ่งของ</a:t>
            </a:r>
          </a:p>
          <a:p>
            <a:pPr marL="0" indent="0">
              <a:buNone/>
            </a:pPr>
            <a:r>
              <a:rPr lang="th-TH" dirty="0" smtClean="0"/>
              <a:t>3</a:t>
            </a:r>
            <a:r>
              <a:rPr lang="th-TH" dirty="0"/>
              <a:t>. </a:t>
            </a:r>
            <a:r>
              <a:rPr lang="th-TH" dirty="0" smtClean="0"/>
              <a:t>อย่าให้คนรุมมุงดู ให้ถอยห่าง </a:t>
            </a:r>
            <a:r>
              <a:rPr lang="th-TH" sz="3200" dirty="0" smtClean="0">
                <a:solidFill>
                  <a:srgbClr val="FF0000"/>
                </a:solidFill>
              </a:rPr>
              <a:t>คลายเสื้อผ้า ดูการหายใจ </a:t>
            </a:r>
          </a:p>
          <a:p>
            <a:pPr marL="457200" indent="-457200">
              <a:buAutoNum type="arabicPeriod" startAt="4"/>
            </a:pPr>
            <a:r>
              <a:rPr lang="th-TH" dirty="0" smtClean="0"/>
              <a:t>อย่าทิ้ง</a:t>
            </a:r>
            <a:r>
              <a:rPr lang="th-TH" dirty="0"/>
              <a:t>ผู้ป่วยเจ็บไว้ตา</a:t>
            </a:r>
            <a:r>
              <a:rPr lang="th-TH" dirty="0" smtClean="0"/>
              <a:t>มลำพัง ควร</a:t>
            </a:r>
            <a:r>
              <a:rPr lang="th-TH" sz="3200" dirty="0" smtClean="0">
                <a:solidFill>
                  <a:srgbClr val="FF0000"/>
                </a:solidFill>
              </a:rPr>
              <a:t>ตะโกน</a:t>
            </a:r>
            <a:r>
              <a:rPr lang="th-TH" dirty="0" smtClean="0"/>
              <a:t>หรือโทรหาผู้ช่วยเหลือ</a:t>
            </a:r>
          </a:p>
          <a:p>
            <a:pPr marL="457200" indent="-457200">
              <a:buAutoNum type="arabicPeriod" startAt="4"/>
            </a:pPr>
            <a:r>
              <a:rPr lang="th-TH" sz="4000" dirty="0" smtClean="0">
                <a:solidFill>
                  <a:srgbClr val="FF0000"/>
                </a:solidFill>
              </a:rPr>
              <a:t>งด</a:t>
            </a:r>
            <a:r>
              <a:rPr lang="th-TH" sz="4000" dirty="0">
                <a:solidFill>
                  <a:srgbClr val="FF0000"/>
                </a:solidFill>
              </a:rPr>
              <a:t>อาหาร</a:t>
            </a:r>
            <a:r>
              <a:rPr lang="th-TH" sz="4000" dirty="0" smtClean="0">
                <a:solidFill>
                  <a:srgbClr val="FF0000"/>
                </a:solidFill>
              </a:rPr>
              <a:t>และน้ำ</a:t>
            </a:r>
            <a:r>
              <a:rPr lang="th-TH" dirty="0" smtClean="0"/>
              <a:t>ระหว่าง</a:t>
            </a:r>
            <a:r>
              <a:rPr lang="th-TH" dirty="0"/>
              <a:t>การชัก และ</a:t>
            </a:r>
            <a:r>
              <a:rPr lang="th-TH" dirty="0" smtClean="0"/>
              <a:t>หลังจาก</a:t>
            </a:r>
            <a:r>
              <a:rPr lang="th-TH" dirty="0"/>
              <a:t>ชักใหม่ ๆ </a:t>
            </a:r>
          </a:p>
        </p:txBody>
      </p:sp>
    </p:spTree>
    <p:extLst>
      <p:ext uri="{BB962C8B-B14F-4D97-AF65-F5344CB8AC3E}">
        <p14:creationId xmlns:p14="http://schemas.microsoft.com/office/powerpoint/2010/main" val="33368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5300" dirty="0" smtClean="0">
                <a:solidFill>
                  <a:srgbClr val="FF0000"/>
                </a:solidFill>
              </a:rPr>
              <a:t>หลักการเข้าช่วย      </a:t>
            </a:r>
            <a:r>
              <a:rPr lang="th-TH" dirty="0" smtClean="0">
                <a:solidFill>
                  <a:srgbClr val="002060"/>
                </a:solidFill>
              </a:rPr>
              <a:t/>
            </a:r>
            <a:br>
              <a:rPr lang="th-TH" dirty="0" smtClean="0">
                <a:solidFill>
                  <a:srgbClr val="002060"/>
                </a:solidFill>
              </a:rPr>
            </a:br>
            <a:r>
              <a:rPr lang="th-TH" dirty="0" smtClean="0">
                <a:solidFill>
                  <a:srgbClr val="002060"/>
                </a:solidFill>
              </a:rPr>
              <a:t>ตรวจดู สิ่งแวดล้อม และ เครื่องป้องกัน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317259" y="2291690"/>
            <a:ext cx="9905999" cy="3541714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th-TH" sz="9600" dirty="0" smtClean="0"/>
              <a:t>		</a:t>
            </a:r>
          </a:p>
          <a:p>
            <a:pPr fontAlgn="base"/>
            <a:r>
              <a:rPr lang="th-TH" sz="9600" dirty="0" smtClean="0">
                <a:solidFill>
                  <a:srgbClr val="FF0000"/>
                </a:solidFill>
              </a:rPr>
              <a:t>               </a:t>
            </a:r>
            <a:r>
              <a:rPr lang="th-TH" sz="14400" dirty="0" smtClean="0"/>
              <a:t>ตรวจดูโดยรอบ สวม</a:t>
            </a:r>
            <a:r>
              <a:rPr lang="th-TH" sz="14400" dirty="0"/>
              <a:t>ถุงมือ หน้ากาก  </a:t>
            </a:r>
          </a:p>
          <a:p>
            <a:pPr marL="1828800" lvl="4" indent="0" fontAlgn="base">
              <a:buNone/>
            </a:pPr>
            <a:endParaRPr lang="th-TH" sz="8800" dirty="0"/>
          </a:p>
          <a:p>
            <a:pPr marL="0" lvl="8" indent="0" fontAlgn="base">
              <a:spcBef>
                <a:spcPts val="1000"/>
              </a:spcBef>
              <a:buNone/>
            </a:pPr>
            <a:r>
              <a:rPr lang="th-TH" sz="9600" dirty="0" smtClean="0">
                <a:solidFill>
                  <a:srgbClr val="FF0000"/>
                </a:solidFill>
              </a:rPr>
              <a:t>           เสี่ยง</a:t>
            </a:r>
            <a:r>
              <a:rPr lang="th-TH" sz="9600" dirty="0">
                <a:solidFill>
                  <a:srgbClr val="FF0000"/>
                </a:solidFill>
              </a:rPr>
              <a:t>อันตรายได้  ไฟดูด จมน้ำ รถชน ติดเชื้อ โดนหลอก ฯลฯ</a:t>
            </a:r>
            <a:r>
              <a:rPr lang="th-TH" sz="9600" dirty="0">
                <a:solidFill>
                  <a:srgbClr val="FFFF00"/>
                </a:solidFill>
              </a:rPr>
              <a:t/>
            </a:r>
            <a:br>
              <a:rPr lang="th-TH" sz="9600" dirty="0">
                <a:solidFill>
                  <a:srgbClr val="FFFF00"/>
                </a:solidFill>
              </a:rPr>
            </a:br>
            <a:endParaRPr lang="th-TH" sz="9600" dirty="0">
              <a:solidFill>
                <a:srgbClr val="FFFF00"/>
              </a:solidFill>
            </a:endParaRPr>
          </a:p>
          <a:p>
            <a:pPr marL="0" indent="0" fontAlgn="base">
              <a:buNone/>
            </a:pPr>
            <a:endParaRPr lang="th-TH" sz="9600" dirty="0">
              <a:solidFill>
                <a:srgbClr val="FF0000"/>
              </a:solidFill>
            </a:endParaRPr>
          </a:p>
          <a:p>
            <a:pPr fontAlgn="base"/>
            <a:r>
              <a:rPr lang="th-TH" sz="800" dirty="0" smtClean="0">
                <a:solidFill>
                  <a:srgbClr val="002060"/>
                </a:solidFill>
              </a:rPr>
              <a:t>   </a:t>
            </a:r>
            <a:r>
              <a:rPr lang="th-TH" sz="800" dirty="0" err="1" smtClean="0">
                <a:solidFill>
                  <a:srgbClr val="002060"/>
                </a:solidFill>
              </a:rPr>
              <a:t>สวล</a:t>
            </a:r>
            <a:r>
              <a:rPr lang="en-US" sz="800" dirty="0">
                <a:solidFill>
                  <a:srgbClr val="002060"/>
                </a:solidFill>
              </a:rPr>
              <a:t>. </a:t>
            </a:r>
            <a:r>
              <a:rPr lang="th-TH" sz="800" dirty="0">
                <a:solidFill>
                  <a:srgbClr val="002060"/>
                </a:solidFill>
              </a:rPr>
              <a:t>อุป</a:t>
            </a:r>
            <a:r>
              <a:rPr lang="th-TH" sz="800" dirty="0" smtClean="0">
                <a:solidFill>
                  <a:srgbClr val="002060"/>
                </a:solidFill>
              </a:rPr>
              <a:t>กรป้อง</a:t>
            </a:r>
            <a:r>
              <a:rPr lang="th-TH" sz="9600" dirty="0" smtClean="0"/>
              <a:t> หลังจาก</a:t>
            </a:r>
            <a:r>
              <a:rPr lang="th-TH" sz="9600" dirty="0"/>
              <a:t>ที่สัมผัสผู้ป่วย </a:t>
            </a:r>
            <a:r>
              <a:rPr lang="th-TH" sz="9600" dirty="0" smtClean="0"/>
              <a:t>ห้ามกิน ดื่ม หรือแตะจมูก ปาก ตา จนกว่าจะล้างมือ</a:t>
            </a:r>
          </a:p>
          <a:p>
            <a:pPr fontAlgn="base"/>
            <a:endParaRPr lang="th-TH" sz="9600" dirty="0"/>
          </a:p>
        </p:txBody>
      </p:sp>
      <p:sp>
        <p:nvSpPr>
          <p:cNvPr id="6" name="ดาว 5 แฉก 5"/>
          <p:cNvSpPr/>
          <p:nvPr/>
        </p:nvSpPr>
        <p:spPr>
          <a:xfrm>
            <a:off x="1879967" y="2812195"/>
            <a:ext cx="351692" cy="3552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ดาว 5 แฉก 6"/>
          <p:cNvSpPr/>
          <p:nvPr/>
        </p:nvSpPr>
        <p:spPr>
          <a:xfrm>
            <a:off x="9254197" y="2812195"/>
            <a:ext cx="351692" cy="35521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88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จับนอนตะแคงป้องกันการสำลัก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097088"/>
            <a:ext cx="6296376" cy="3541712"/>
          </a:xfr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309" y="2885219"/>
            <a:ext cx="2627604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400" dirty="0" smtClean="0"/>
              <a:t/>
            </a:r>
            <a:br>
              <a:rPr lang="th-TH" sz="4400" dirty="0" smtClean="0"/>
            </a:br>
            <a:r>
              <a:rPr lang="th-TH" sz="4400" dirty="0"/>
              <a:t/>
            </a:r>
            <a:br>
              <a:rPr lang="th-TH" sz="4400" dirty="0"/>
            </a:br>
            <a:r>
              <a:rPr lang="th-TH" sz="4400" dirty="0" smtClean="0"/>
              <a:t/>
            </a:r>
            <a:br>
              <a:rPr lang="th-TH" sz="4400" dirty="0" smtClean="0"/>
            </a:br>
            <a:r>
              <a:rPr lang="th-TH" sz="4400" dirty="0" smtClean="0"/>
              <a:t>         การปฐมพยาบาลบาดแผล</a:t>
            </a:r>
            <a:br>
              <a:rPr lang="th-TH" sz="4400" dirty="0" smtClean="0"/>
            </a:br>
            <a:r>
              <a:rPr lang="th-TH" sz="4400" dirty="0"/>
              <a:t/>
            </a:r>
            <a:br>
              <a:rPr lang="th-TH" sz="4400" dirty="0"/>
            </a:br>
            <a:r>
              <a:rPr lang="th-TH" sz="4400" dirty="0" smtClean="0"/>
              <a:t/>
            </a:r>
            <a:br>
              <a:rPr lang="th-TH" sz="4400" dirty="0" smtClean="0"/>
            </a:br>
            <a:r>
              <a:rPr lang="th-TH" sz="4400" dirty="0" smtClean="0"/>
              <a:t> </a:t>
            </a:r>
            <a:br>
              <a:rPr lang="th-TH" sz="4400" dirty="0" smtClean="0"/>
            </a:br>
            <a:endParaRPr lang="th-TH" sz="4400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26" y="2490983"/>
            <a:ext cx="4286250" cy="2790825"/>
          </a:xfrm>
          <a:prstGeom prst="rect">
            <a:avLst/>
          </a:prstGeom>
        </p:spPr>
      </p:pic>
      <p:sp>
        <p:nvSpPr>
          <p:cNvPr id="5" name="ตัวแทนเนื้อหา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72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บาดแผลชนิดต่าง ๆ</a:t>
            </a:r>
            <a:endParaRPr lang="th-TH" dirty="0"/>
          </a:p>
        </p:txBody>
      </p:sp>
      <p:pic>
        <p:nvPicPr>
          <p:cNvPr id="2050" name="Picture 2" descr="การปฐมพยาบาลบาดแผลเบื้องต้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01" y="1932363"/>
            <a:ext cx="2606148" cy="20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4347">
            <a:off x="5248852" y="2152689"/>
            <a:ext cx="2179405" cy="459667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049" y="1757144"/>
            <a:ext cx="2847975" cy="16097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658" y="3217906"/>
            <a:ext cx="2381250" cy="214312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727" y="4178127"/>
            <a:ext cx="3150542" cy="2100361"/>
          </a:xfrm>
          <a:prstGeom prst="rect">
            <a:avLst/>
          </a:prstGeom>
        </p:spPr>
      </p:pic>
      <p:pic>
        <p:nvPicPr>
          <p:cNvPr id="9" name="Picture 2" descr="วัลเล่ย์สุนัข — ภาพถ่ายสต็อ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62" y="587503"/>
            <a:ext cx="2759992" cy="206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4" y="2214006"/>
            <a:ext cx="2041058" cy="17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หลักการสำคัญ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3600" dirty="0" smtClean="0"/>
              <a:t>	ประเมินอาการและความเร่งด่วน การหายใจ การไหลเวียน</a:t>
            </a:r>
          </a:p>
          <a:p>
            <a:r>
              <a:rPr lang="th-TH" sz="3600" dirty="0" smtClean="0">
                <a:solidFill>
                  <a:srgbClr val="FF0000"/>
                </a:solidFill>
              </a:rPr>
              <a:t>ป้อง</a:t>
            </a:r>
            <a:r>
              <a:rPr lang="th-TH" sz="3600" dirty="0" err="1" smtClean="0">
                <a:solidFill>
                  <a:srgbClr val="FF0000"/>
                </a:solidFill>
              </a:rPr>
              <a:t>กันช็อค</a:t>
            </a:r>
            <a:r>
              <a:rPr lang="th-TH" sz="3600" dirty="0" smtClean="0">
                <a:solidFill>
                  <a:srgbClr val="FF0000"/>
                </a:solidFill>
              </a:rPr>
              <a:t>จากการเสีย</a:t>
            </a:r>
            <a:r>
              <a:rPr lang="th-TH" sz="3600" dirty="0">
                <a:solidFill>
                  <a:srgbClr val="FF0000"/>
                </a:solidFill>
              </a:rPr>
              <a:t>เลือด</a:t>
            </a:r>
            <a:r>
              <a:rPr lang="th-TH" sz="3600" dirty="0"/>
              <a:t>ในกรณีที่เลือดออกมาก ให้โทรขอความช่วยเหลือ หรือขอให้ใครสักคนโทรให้อย่าง</a:t>
            </a:r>
            <a:r>
              <a:rPr lang="th-TH" sz="3600" dirty="0" smtClean="0"/>
              <a:t>เร่งด่วน</a:t>
            </a:r>
          </a:p>
          <a:p>
            <a:r>
              <a:rPr lang="th-TH" sz="3600" dirty="0" smtClean="0">
                <a:solidFill>
                  <a:srgbClr val="FF0000"/>
                </a:solidFill>
              </a:rPr>
              <a:t>ป้องการติดเชื้อ ตนเอง และผู้บาดเจ็บ </a:t>
            </a:r>
            <a:r>
              <a:rPr lang="th-TH" sz="3600" dirty="0"/>
              <a:t>ถ้ามีถุงมือยางก็ให้ใส่ก่อนจะสัมผัสกับเลือดของผู้อื่น หรือจะใช้ถุงพลาสติกสะอาดป้องกันมือตัวเองก็ได้</a:t>
            </a:r>
            <a:endParaRPr lang="th-TH" sz="3600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584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แผลเล็ก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09892" y="2332635"/>
            <a:ext cx="9905999" cy="3541714"/>
          </a:xfrm>
        </p:spPr>
        <p:txBody>
          <a:bodyPr>
            <a:normAutofit/>
          </a:bodyPr>
          <a:lstStyle/>
          <a:p>
            <a:r>
              <a:rPr lang="th-TH" dirty="0"/>
              <a:t>ถ้าเลือดไม่ได้ออกมากนัก เพียงแค่ทำความสะอาดแผลด้วย</a:t>
            </a:r>
            <a:r>
              <a:rPr lang="th-TH" dirty="0" smtClean="0"/>
              <a:t>น้ำ ยาฆ่าเชื้อ และ</a:t>
            </a:r>
          </a:p>
          <a:p>
            <a:pPr marL="0" indent="0">
              <a:buNone/>
            </a:pPr>
            <a:r>
              <a:rPr lang="th-TH" dirty="0"/>
              <a:t> </a:t>
            </a:r>
            <a:r>
              <a:rPr lang="th-TH" dirty="0" smtClean="0"/>
              <a:t>  </a:t>
            </a:r>
            <a:r>
              <a:rPr lang="th-TH" dirty="0" err="1" smtClean="0"/>
              <a:t>แปะพ</a:t>
            </a:r>
            <a:r>
              <a:rPr lang="th-TH" dirty="0"/>
              <a:t>ลาสเตอร์ก็พอ</a:t>
            </a:r>
          </a:p>
          <a:p>
            <a:r>
              <a:rPr lang="th-TH" dirty="0" smtClean="0"/>
              <a:t>แผล</a:t>
            </a:r>
            <a:r>
              <a:rPr lang="th-TH" dirty="0"/>
              <a:t>สกปรก อย่าให้ปากแผล</a:t>
            </a:r>
            <a:r>
              <a:rPr lang="th-TH" dirty="0" smtClean="0"/>
              <a:t>ปิด ระวังติดเชื้อ </a:t>
            </a:r>
          </a:p>
          <a:p>
            <a:r>
              <a:rPr lang="th-TH" dirty="0" smtClean="0"/>
              <a:t>เลือดออก ปิดแผลหนา ๆ ใช้นิ้ว  กดที่แผล </a:t>
            </a:r>
          </a:p>
          <a:p>
            <a:r>
              <a:rPr lang="th-TH" dirty="0" smtClean="0"/>
              <a:t>อะไรปักคา เศษเล็ก ๆ  ไม่ลึก คีบออก อย่ากดนิ้วให้เศษต่าง ๆ ลึกลงไป 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126" y="3009462"/>
            <a:ext cx="3702265" cy="2455836"/>
          </a:xfrm>
          <a:prstGeom prst="rect">
            <a:avLst/>
          </a:prstGeom>
        </p:spPr>
      </p:pic>
      <p:pic>
        <p:nvPicPr>
          <p:cNvPr id="5" name="Picture 2" descr="วัลเล่ย์สุนัข — ภาพถ่ายสต็อ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14" y="249571"/>
            <a:ext cx="2666555" cy="19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207" y="382971"/>
            <a:ext cx="2394461" cy="18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      </a:t>
            </a:r>
            <a:r>
              <a:rPr lang="th-TH" dirty="0" smtClean="0">
                <a:solidFill>
                  <a:srgbClr val="FF0000"/>
                </a:solidFill>
              </a:rPr>
              <a:t>แผลใหญ่</a:t>
            </a:r>
            <a:r>
              <a:rPr lang="th-TH" dirty="0" smtClean="0"/>
              <a:t>/รุนแรง เลือดออกมาก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828800"/>
            <a:ext cx="9905999" cy="3962401"/>
          </a:xfrm>
        </p:spPr>
        <p:txBody>
          <a:bodyPr>
            <a:noAutofit/>
          </a:bodyPr>
          <a:lstStyle/>
          <a:p>
            <a:r>
              <a:rPr lang="th-TH" dirty="0" smtClean="0"/>
              <a:t>ให้</a:t>
            </a:r>
            <a:r>
              <a:rPr lang="th-TH" dirty="0"/>
              <a:t>ผู้ป่วยนอน</a:t>
            </a:r>
            <a:r>
              <a:rPr lang="th-TH" dirty="0" smtClean="0"/>
              <a:t>ลง </a:t>
            </a:r>
            <a:r>
              <a:rPr lang="th-TH" sz="2800" b="1" dirty="0" smtClean="0">
                <a:solidFill>
                  <a:srgbClr val="FF0000"/>
                </a:solidFill>
              </a:rPr>
              <a:t>ยก</a:t>
            </a:r>
            <a:r>
              <a:rPr lang="th-TH" b="1" dirty="0" smtClean="0"/>
              <a:t>ส่วนที่</a:t>
            </a:r>
            <a:r>
              <a:rPr lang="th-TH" b="1" dirty="0"/>
              <a:t>มีแผล</a:t>
            </a:r>
            <a:r>
              <a:rPr lang="th-TH" b="1" dirty="0" smtClean="0"/>
              <a:t>ขึ้น</a:t>
            </a:r>
            <a:r>
              <a:rPr lang="th-TH" dirty="0"/>
              <a:t> </a:t>
            </a:r>
            <a:r>
              <a:rPr lang="th-TH" dirty="0" smtClean="0"/>
              <a:t>ให้</a:t>
            </a:r>
            <a:r>
              <a:rPr lang="th-TH" dirty="0"/>
              <a:t>อยู่เหนือหัวใจ เพื่อช่วยชะลอเลือดไม่ให้ไหลออกมามาก </a:t>
            </a:r>
            <a:r>
              <a:rPr lang="th-TH" dirty="0" smtClean="0"/>
              <a:t>แต่</a:t>
            </a:r>
            <a:r>
              <a:rPr lang="th-TH" dirty="0"/>
              <a:t>ถ้าสงสัยว่า</a:t>
            </a:r>
            <a:r>
              <a:rPr lang="th-TH" dirty="0" smtClean="0"/>
              <a:t>กระดูกหัก </a:t>
            </a:r>
            <a:r>
              <a:rPr lang="th-TH" dirty="0"/>
              <a:t>ห้ามพยายามยกแขนขาขึ้น</a:t>
            </a:r>
            <a:r>
              <a:rPr lang="th-TH" dirty="0" smtClean="0"/>
              <a:t>เด็ดขาด </a:t>
            </a:r>
            <a:r>
              <a:rPr lang="th-TH" dirty="0"/>
              <a:t> </a:t>
            </a:r>
            <a:r>
              <a:rPr lang="th-TH" dirty="0" smtClean="0"/>
              <a:t>ล้างแผลถ้าเลือดออกมากค่อยล้างทีหลัง </a:t>
            </a:r>
          </a:p>
          <a:p>
            <a:r>
              <a:rPr lang="th-TH" b="1" dirty="0" smtClean="0"/>
              <a:t>ใช้ผ้าสะอาด หรือ</a:t>
            </a:r>
            <a:r>
              <a:rPr lang="th-TH" b="1" dirty="0" err="1" smtClean="0"/>
              <a:t>ก๊อส</a:t>
            </a:r>
            <a:r>
              <a:rPr lang="th-TH" b="1" dirty="0" smtClean="0"/>
              <a:t> หนาปิด แล้วใช้</a:t>
            </a:r>
            <a:r>
              <a:rPr lang="th-TH" sz="3200" b="1" dirty="0" smtClean="0">
                <a:solidFill>
                  <a:srgbClr val="FF0000"/>
                </a:solidFill>
              </a:rPr>
              <a:t>ฝ่ามือ กด</a:t>
            </a:r>
            <a:r>
              <a:rPr lang="th-TH" b="1" dirty="0" smtClean="0"/>
              <a:t>ที่ปากแผล</a:t>
            </a:r>
            <a:r>
              <a:rPr lang="th-TH" b="1" dirty="0"/>
              <a:t>แน่นๆ จนกว่าเลือดจะ</a:t>
            </a:r>
            <a:r>
              <a:rPr lang="th-TH" b="1" dirty="0" smtClean="0"/>
              <a:t>หยุด นานประมาณ </a:t>
            </a:r>
            <a:r>
              <a:rPr lang="en-US" b="1" dirty="0" smtClean="0"/>
              <a:t>10 </a:t>
            </a:r>
            <a:r>
              <a:rPr lang="th-TH" b="1" dirty="0" smtClean="0"/>
              <a:t>นาที</a:t>
            </a:r>
            <a:r>
              <a:rPr lang="th-TH" dirty="0"/>
              <a:t> ใช้</a:t>
            </a:r>
            <a:r>
              <a:rPr lang="th-TH" dirty="0" smtClean="0"/>
              <a:t>ผ้ายืด</a:t>
            </a:r>
            <a:r>
              <a:rPr lang="th-TH" dirty="0"/>
              <a:t>พันทับบนผ้าที่</a:t>
            </a:r>
            <a:r>
              <a:rPr lang="th-TH" dirty="0" smtClean="0"/>
              <a:t>ปิดแผล หรือ </a:t>
            </a:r>
          </a:p>
          <a:p>
            <a:r>
              <a:rPr lang="th-TH" dirty="0" err="1" smtClean="0"/>
              <a:t>พลา</a:t>
            </a:r>
            <a:r>
              <a:rPr lang="th-TH" dirty="0"/>
              <a:t>สเตอร์ หรือผ้า พันรอบแผลเพื่อสร้างแรงกด </a:t>
            </a:r>
            <a:endParaRPr lang="th-TH" dirty="0" smtClean="0"/>
          </a:p>
          <a:p>
            <a:r>
              <a:rPr lang="th-TH" sz="3200" dirty="0" smtClean="0">
                <a:solidFill>
                  <a:srgbClr val="FF0000"/>
                </a:solidFill>
              </a:rPr>
              <a:t>วัสดุปักคา ห้ามดึง</a:t>
            </a:r>
            <a:r>
              <a:rPr lang="th-TH" sz="3200" dirty="0" smtClean="0"/>
              <a:t> </a:t>
            </a:r>
            <a:r>
              <a:rPr lang="th-TH" dirty="0" err="1" smtClean="0"/>
              <a:t>ล็อค</a:t>
            </a:r>
            <a:r>
              <a:rPr lang="th-TH" dirty="0"/>
              <a:t>วัสดุไม่ให้ขยับ ให้พันผ้ารอบสิ่งแปลกปลอม อย่ากด สิ่งแปลกปลอม ให้ลึกลงไปจัดให้ผู้ป่วยพักอยู่ในท่าทางที่สบายและไม่ทำให้เกิดการบาดเจ็บเพิ่มเติม </a:t>
            </a:r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17102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113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/>
            </a:r>
            <a:br>
              <a:rPr lang="th-TH" b="1" dirty="0" smtClean="0"/>
            </a:br>
            <a:r>
              <a:rPr lang="th-TH" b="1" dirty="0"/>
              <a:t/>
            </a:r>
            <a:br>
              <a:rPr lang="th-TH" b="1" dirty="0"/>
            </a:br>
            <a:r>
              <a:rPr lang="th-TH" b="1" dirty="0" smtClean="0"/>
              <a:t>      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-182880"/>
            <a:ext cx="9905999" cy="5974081"/>
          </a:xfrm>
        </p:spPr>
        <p:txBody>
          <a:bodyPr>
            <a:normAutofit lnSpcReduction="10000"/>
          </a:bodyPr>
          <a:lstStyle/>
          <a:p>
            <a:endParaRPr lang="th-TH" dirty="0" smtClean="0"/>
          </a:p>
          <a:p>
            <a:endParaRPr lang="th-TH" b="1" dirty="0" smtClean="0"/>
          </a:p>
          <a:p>
            <a:r>
              <a:rPr lang="th-TH" sz="3200" b="1" dirty="0" smtClean="0"/>
              <a:t>    หมายเหตุ </a:t>
            </a:r>
            <a:r>
              <a:rPr lang="en-US" sz="3200" b="1" dirty="0" smtClean="0"/>
              <a:t>: </a:t>
            </a:r>
            <a:r>
              <a:rPr lang="th-TH" sz="3200" dirty="0" smtClean="0"/>
              <a:t>เลือดยังไหล </a:t>
            </a:r>
            <a:r>
              <a:rPr lang="th-TH" sz="3200" dirty="0"/>
              <a:t>ใส่ผ้าเพิ่ม พันเพิ่ม  ถ้าไม่หยุด </a:t>
            </a:r>
            <a:r>
              <a:rPr lang="th-TH" sz="3200" dirty="0" smtClean="0"/>
              <a:t>กดแผล ถ้าไม่หยุดให้</a:t>
            </a:r>
            <a:r>
              <a:rPr lang="th-TH" sz="3200" dirty="0"/>
              <a:t>ทั้ง</a:t>
            </a:r>
            <a:r>
              <a:rPr lang="th-TH" sz="3200" dirty="0">
                <a:solidFill>
                  <a:srgbClr val="FF0000"/>
                </a:solidFill>
              </a:rPr>
              <a:t>กดแผลและกดจุด</a:t>
            </a:r>
            <a:r>
              <a:rPr lang="th-TH" sz="3200" dirty="0"/>
              <a:t>ไปด้วยพร้อม</a:t>
            </a:r>
            <a:r>
              <a:rPr lang="th-TH" sz="3200" dirty="0" smtClean="0"/>
              <a:t>กัน</a:t>
            </a:r>
            <a:r>
              <a:rPr lang="th-TH" sz="3200" dirty="0"/>
              <a:t> (ใช้การ</a:t>
            </a:r>
            <a:r>
              <a:rPr lang="th-TH" sz="3200" dirty="0">
                <a:solidFill>
                  <a:srgbClr val="002060"/>
                </a:solidFill>
              </a:rPr>
              <a:t>กดจุด</a:t>
            </a:r>
            <a:r>
              <a:rPr lang="th-TH" sz="3200" dirty="0"/>
              <a:t>หากจำเป็น(เส้นเลือดแดง/ดำ </a:t>
            </a:r>
            <a:r>
              <a:rPr lang="th-TH" sz="3200" dirty="0" smtClean="0"/>
              <a:t>ใหญ่</a:t>
            </a:r>
            <a:r>
              <a:rPr lang="th-TH" sz="3200" dirty="0"/>
              <a:t> แต่</a:t>
            </a:r>
            <a:r>
              <a:rPr lang="th-TH" sz="3200" dirty="0">
                <a:solidFill>
                  <a:srgbClr val="FF0000"/>
                </a:solidFill>
              </a:rPr>
              <a:t>อย่ากดนานเกิน </a:t>
            </a:r>
            <a:r>
              <a:rPr lang="en-US" sz="3200" dirty="0">
                <a:solidFill>
                  <a:srgbClr val="FF0000"/>
                </a:solidFill>
              </a:rPr>
              <a:t>15</a:t>
            </a:r>
            <a:r>
              <a:rPr lang="th-TH" sz="3200" dirty="0">
                <a:solidFill>
                  <a:srgbClr val="FF0000"/>
                </a:solidFill>
              </a:rPr>
              <a:t> </a:t>
            </a:r>
            <a:r>
              <a:rPr lang="th-TH" sz="3200" dirty="0"/>
              <a:t>นาที </a:t>
            </a:r>
            <a:r>
              <a:rPr lang="th-TH" sz="3200" dirty="0" smtClean="0"/>
              <a:t>)</a:t>
            </a:r>
          </a:p>
          <a:p>
            <a:r>
              <a:rPr lang="th-TH" sz="3200" dirty="0" smtClean="0"/>
              <a:t>เลือดไม่หยุดไหล และต้องยื้อชีวิตไว้ อาจต้องใช้ </a:t>
            </a:r>
            <a:r>
              <a:rPr lang="th-TH" sz="3200" b="1" dirty="0" smtClean="0">
                <a:solidFill>
                  <a:srgbClr val="002060"/>
                </a:solidFill>
              </a:rPr>
              <a:t>เชือกรัด </a:t>
            </a:r>
            <a:r>
              <a:rPr lang="th-TH" sz="3200" dirty="0" smtClean="0"/>
              <a:t>(แต่ส่วนปลายอาจขาดเลือดไปเลี้ยงได้)</a:t>
            </a:r>
            <a:r>
              <a:rPr lang="th-TH" sz="3200" b="1" dirty="0">
                <a:solidFill>
                  <a:srgbClr val="002060"/>
                </a:solidFill>
              </a:rPr>
              <a:t> กดแผลไปเรื่อยๆ จนกว่าเลือดจะหยุดหรือได้รับการช่วยเหลือ. ตรวจดูลมหายใจเป็นระยะ.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1746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แผลเลือดออกมาก ใช้ผ้าหนาๆ </a:t>
            </a:r>
            <a:r>
              <a:rPr lang="th-TH" dirty="0" err="1" smtClean="0"/>
              <a:t>ก๊อส</a:t>
            </a:r>
            <a:r>
              <a:rPr lang="th-TH" dirty="0" smtClean="0"/>
              <a:t>หนาๆ กดทับด้วยฝ่ามือ ถ้าใหญ่มากมือกดไม่มิด พันผ้า แล้วใช้ฝ่ามือกด วัสดุชิ้น</a:t>
            </a:r>
            <a:r>
              <a:rPr lang="th-TH" dirty="0"/>
              <a:t>ใหญ่ ๆ ปักคา ห้ามดึง ห้ามเขยื้อน </a:t>
            </a:r>
            <a:br>
              <a:rPr lang="th-TH" dirty="0"/>
            </a:b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65" y="2695109"/>
            <a:ext cx="4876800" cy="2562225"/>
          </a:xfrm>
          <a:prstGeom prst="rect">
            <a:avLst/>
          </a:prstGeom>
        </p:spPr>
      </p:pic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04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     </a:t>
            </a:r>
            <a:r>
              <a:rPr lang="th-TH" dirty="0" smtClean="0">
                <a:solidFill>
                  <a:srgbClr val="002060"/>
                </a:solidFill>
              </a:rPr>
              <a:t>แผลตกเลือดภายใน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th-TH" sz="3900" dirty="0" smtClean="0"/>
              <a:t>ไม่</a:t>
            </a:r>
            <a:r>
              <a:rPr lang="th-TH" sz="3900" dirty="0"/>
              <a:t>สามารถปฐมพยาบาลที่บ้านได้ และต้องถึงมือหมอเท่านั้น</a:t>
            </a:r>
          </a:p>
          <a:p>
            <a:pPr fontAlgn="base"/>
            <a:r>
              <a:rPr lang="th-TH" sz="3900" dirty="0" smtClean="0"/>
              <a:t>เมื่อ</a:t>
            </a:r>
            <a:r>
              <a:rPr lang="th-TH" sz="3900" dirty="0"/>
              <a:t>แปะแผลเลือดออกแล้ว ก็อย่าเอาที่แปะแผลออกเพื่อดูว่าเลือดหยุดไหลหรือยัง ให้แปะเอาไว้ไป</a:t>
            </a:r>
            <a:r>
              <a:rPr lang="th-TH" sz="3900" dirty="0" smtClean="0"/>
              <a:t>เรื่อยๆ</a:t>
            </a:r>
          </a:p>
          <a:p>
            <a:pPr fontAlgn="base"/>
            <a:endParaRPr lang="th-TH" dirty="0"/>
          </a:p>
          <a:p>
            <a:pPr fontAlgn="base"/>
            <a:r>
              <a:rPr lang="th-TH" sz="1600" b="1" dirty="0" smtClean="0"/>
              <a:t>แหล่งข้อมูล</a:t>
            </a:r>
            <a:r>
              <a:rPr lang="th-TH" sz="1600" b="1" dirty="0"/>
              <a:t>อ้างอิง</a:t>
            </a:r>
            <a:r>
              <a:rPr lang="th-TH" sz="1600" dirty="0"/>
              <a:t>&lt;</a:t>
            </a:r>
            <a:r>
              <a:rPr lang="en-US" sz="1600" dirty="0" err="1"/>
              <a:t>i</a:t>
            </a:r>
            <a:r>
              <a:rPr lang="en-US" sz="1600" dirty="0"/>
              <a:t>&gt;Survival, Evasion and Recovery&lt;/</a:t>
            </a:r>
            <a:r>
              <a:rPr lang="en-US" sz="1600" dirty="0" err="1"/>
              <a:t>i</a:t>
            </a:r>
            <a:r>
              <a:rPr lang="en-US" sz="1600" dirty="0"/>
              <a:t>&gt; - U.S. Military Field Manual FM 21-76-1 (1999)</a:t>
            </a:r>
          </a:p>
          <a:p>
            <a:pPr fontAlgn="base"/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37407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แผลไฟไหม้ น้ำร้อนลวก โดนสารเคมี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786" y="2249488"/>
            <a:ext cx="5955254" cy="354171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82" y="2097088"/>
            <a:ext cx="2619375" cy="174307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165" y="2948781"/>
            <a:ext cx="2381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th-TH" sz="6000" dirty="0" smtClean="0">
                <a:solidFill>
                  <a:schemeClr val="accent4">
                    <a:lumMod val="50000"/>
                  </a:schemeClr>
                </a:solidFill>
              </a:rPr>
              <a:t> หมายเลข</a:t>
            </a:r>
            <a:r>
              <a:rPr lang="th-TH" sz="6000" dirty="0">
                <a:solidFill>
                  <a:schemeClr val="accent4">
                    <a:lumMod val="50000"/>
                  </a:schemeClr>
                </a:solidFill>
              </a:rPr>
              <a:t>โทรศัพท์</a:t>
            </a:r>
            <a:r>
              <a:rPr lang="th-TH" sz="6000" dirty="0" smtClean="0">
                <a:solidFill>
                  <a:schemeClr val="accent4">
                    <a:lumMod val="50000"/>
                  </a:schemeClr>
                </a:solidFill>
              </a:rPr>
              <a:t>ฉุกเฉิน </a:t>
            </a:r>
            <a:endParaRPr lang="th-TH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08731" y="2117862"/>
            <a:ext cx="9905999" cy="35417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4400" dirty="0" smtClean="0"/>
              <a:t>  ศูนย์</a:t>
            </a:r>
            <a:r>
              <a:rPr lang="th-TH" sz="4400" dirty="0"/>
              <a:t>การแพทย์ฉุกเฉิน </a:t>
            </a:r>
            <a:r>
              <a:rPr lang="th-TH" sz="4400" dirty="0" smtClean="0"/>
              <a:t>      โทร. </a:t>
            </a:r>
            <a:r>
              <a:rPr lang="th-TH" sz="4400" dirty="0" smtClean="0">
                <a:solidFill>
                  <a:srgbClr val="002060"/>
                </a:solidFill>
              </a:rPr>
              <a:t>1669</a:t>
            </a:r>
          </a:p>
          <a:p>
            <a:pPr marL="0" indent="0">
              <a:buNone/>
            </a:pPr>
            <a:r>
              <a:rPr lang="th-TH" sz="4400" dirty="0" smtClean="0"/>
              <a:t>  เหตุ</a:t>
            </a:r>
            <a:r>
              <a:rPr lang="th-TH" sz="4400" dirty="0"/>
              <a:t>ด่วนเหตุร้าย    </a:t>
            </a:r>
            <a:r>
              <a:rPr lang="th-TH" sz="4400" dirty="0" smtClean="0"/>
              <a:t>           โทร. </a:t>
            </a:r>
            <a:r>
              <a:rPr lang="th-TH" sz="4400" dirty="0" smtClean="0">
                <a:solidFill>
                  <a:srgbClr val="002060"/>
                </a:solidFill>
              </a:rPr>
              <a:t>191</a:t>
            </a:r>
          </a:p>
          <a:p>
            <a:pPr marL="0" indent="0">
              <a:buNone/>
            </a:pPr>
            <a:r>
              <a:rPr lang="th-TH" sz="4400" dirty="0" smtClean="0"/>
              <a:t>  เพลิงไหม้                         โทร. </a:t>
            </a:r>
            <a:r>
              <a:rPr lang="th-TH" sz="4400" dirty="0" smtClean="0">
                <a:solidFill>
                  <a:srgbClr val="002060"/>
                </a:solidFill>
              </a:rPr>
              <a:t>199</a:t>
            </a:r>
          </a:p>
          <a:p>
            <a:pPr marL="0" indent="0">
              <a:buNone/>
            </a:pPr>
            <a:r>
              <a:rPr lang="th-TH" sz="4400" dirty="0" smtClean="0">
                <a:solidFill>
                  <a:srgbClr val="002060"/>
                </a:solidFill>
              </a:rPr>
              <a:t>  </a:t>
            </a:r>
            <a:r>
              <a:rPr lang="th-TH" sz="4400" dirty="0" smtClean="0"/>
              <a:t>โควิด                              </a:t>
            </a:r>
            <a:r>
              <a:rPr lang="th-TH" sz="4400" dirty="0"/>
              <a:t>โทร. </a:t>
            </a:r>
            <a:r>
              <a:rPr lang="th-TH" sz="4400" dirty="0" smtClean="0">
                <a:solidFill>
                  <a:srgbClr val="002060"/>
                </a:solidFill>
              </a:rPr>
              <a:t>1</a:t>
            </a:r>
            <a:r>
              <a:rPr lang="en-US" sz="4400" dirty="0" smtClean="0">
                <a:solidFill>
                  <a:srgbClr val="002060"/>
                </a:solidFill>
              </a:rPr>
              <a:t>330</a:t>
            </a:r>
            <a:r>
              <a:rPr lang="th-TH" sz="4400" dirty="0" smtClean="0">
                <a:solidFill>
                  <a:srgbClr val="002060"/>
                </a:solidFill>
              </a:rPr>
              <a:t>/</a:t>
            </a:r>
            <a:r>
              <a:rPr lang="en-US" sz="4400" dirty="0" smtClean="0">
                <a:solidFill>
                  <a:srgbClr val="002060"/>
                </a:solidFill>
              </a:rPr>
              <a:t>1422</a:t>
            </a:r>
            <a:endParaRPr lang="th-TH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th-TH" sz="4400" dirty="0">
              <a:solidFill>
                <a:srgbClr val="002060"/>
              </a:solidFill>
            </a:endParaRPr>
          </a:p>
        </p:txBody>
      </p:sp>
      <p:sp>
        <p:nvSpPr>
          <p:cNvPr id="4" name="หัวใจ 3"/>
          <p:cNvSpPr/>
          <p:nvPr/>
        </p:nvSpPr>
        <p:spPr>
          <a:xfrm rot="10800000" flipH="1" flipV="1">
            <a:off x="1008733" y="2532900"/>
            <a:ext cx="265357" cy="26146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5" name="หัวใจ 4"/>
          <p:cNvSpPr/>
          <p:nvPr/>
        </p:nvSpPr>
        <p:spPr>
          <a:xfrm rot="10800000" flipH="1" flipV="1">
            <a:off x="1008730" y="3394665"/>
            <a:ext cx="265360" cy="30589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หัวใจ 5"/>
          <p:cNvSpPr/>
          <p:nvPr/>
        </p:nvSpPr>
        <p:spPr>
          <a:xfrm rot="10800000" flipH="1" flipV="1">
            <a:off x="1010659" y="4397835"/>
            <a:ext cx="263431" cy="258571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48" y="282235"/>
            <a:ext cx="2670003" cy="1835627"/>
          </a:xfrm>
          <a:prstGeom prst="rect">
            <a:avLst/>
          </a:prstGeom>
        </p:spPr>
      </p:pic>
      <p:sp>
        <p:nvSpPr>
          <p:cNvPr id="9" name="หัวใจ 8"/>
          <p:cNvSpPr/>
          <p:nvPr/>
        </p:nvSpPr>
        <p:spPr>
          <a:xfrm rot="10800000" flipH="1" flipV="1">
            <a:off x="1002660" y="5096019"/>
            <a:ext cx="265360" cy="30589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79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12542"/>
            <a:ext cx="9905998" cy="942536"/>
          </a:xfrm>
        </p:spPr>
        <p:txBody>
          <a:bodyPr/>
          <a:lstStyle/>
          <a:p>
            <a:r>
              <a:rPr lang="th-TH" dirty="0" smtClean="0"/>
              <a:t>การปฐมพยาบาล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91" y="2621570"/>
            <a:ext cx="2390775" cy="191452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409" y="2621570"/>
            <a:ext cx="4476750" cy="2343150"/>
          </a:xfrm>
          <a:prstGeom prst="rect">
            <a:avLst/>
          </a:prstGeom>
        </p:spPr>
      </p:pic>
      <p:sp>
        <p:nvSpPr>
          <p:cNvPr id="10" name="ตัวแทนเนื้อหา 9"/>
          <p:cNvSpPr>
            <a:spLocks noGrp="1"/>
          </p:cNvSpPr>
          <p:nvPr>
            <p:ph idx="1"/>
          </p:nvPr>
        </p:nvSpPr>
        <p:spPr>
          <a:xfrm>
            <a:off x="733449" y="1055078"/>
            <a:ext cx="9905999" cy="5570806"/>
          </a:xfrm>
        </p:spPr>
        <p:txBody>
          <a:bodyPr>
            <a:normAutofit/>
          </a:bodyPr>
          <a:lstStyle/>
          <a:p>
            <a:r>
              <a:rPr lang="th-TH" dirty="0"/>
              <a:t>ทำให้ผิวหนังเย็นลงโดยเร็ว ราดน้ำหรือจุ่มน้ำอย่างน้อย </a:t>
            </a:r>
            <a:r>
              <a:rPr lang="en-US" dirty="0"/>
              <a:t>10</a:t>
            </a:r>
            <a:r>
              <a:rPr lang="th-TH" dirty="0"/>
              <a:t> นาที </a:t>
            </a:r>
          </a:p>
          <a:p>
            <a:r>
              <a:rPr lang="th-TH" dirty="0" smtClean="0"/>
              <a:t>ฉีกหรือตัดเสื้อผ้า ที่เปียกน้ำร้อนหรือไฟไหม้ออกจากผิวหนัง</a:t>
            </a:r>
          </a:p>
          <a:p>
            <a:r>
              <a:rPr lang="th-TH" dirty="0" smtClean="0"/>
              <a:t>ถ้าผ้าติดแผลติดหนังแล้ว ห้ามดึง ไม่ต้องเอาออก </a:t>
            </a:r>
          </a:p>
          <a:p>
            <a:endParaRPr lang="th-TH" dirty="0"/>
          </a:p>
          <a:p>
            <a:endParaRPr lang="th-TH" dirty="0" smtClean="0"/>
          </a:p>
          <a:p>
            <a:endParaRPr lang="th-TH" dirty="0" smtClean="0"/>
          </a:p>
          <a:p>
            <a:endParaRPr lang="th-TH" dirty="0" smtClean="0"/>
          </a:p>
          <a:p>
            <a:r>
              <a:rPr lang="th-TH" dirty="0" smtClean="0"/>
              <a:t>ถอดเครื่องประดับออก เช่นแหวน นาฬิกา กำไล ผิวหนังจะบวม ถอดไม่ออกภายหลัง</a:t>
            </a:r>
          </a:p>
          <a:p>
            <a:r>
              <a:rPr lang="th-TH" dirty="0" smtClean="0"/>
              <a:t>ปิดแผลด้วยผ้าสะอาด อย่าโรยยาใด ๆ ในแผล</a:t>
            </a:r>
          </a:p>
        </p:txBody>
      </p:sp>
    </p:spTree>
    <p:extLst>
      <p:ext uri="{BB962C8B-B14F-4D97-AF65-F5344CB8AC3E}">
        <p14:creationId xmlns:p14="http://schemas.microsoft.com/office/powerpoint/2010/main" val="323690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แผลไฟไหม้ น้ำร้อนลวก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435" y="2050257"/>
            <a:ext cx="4722282" cy="354171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772" y="3016116"/>
            <a:ext cx="6134100" cy="3448050"/>
          </a:xfrm>
          <a:prstGeom prst="rect">
            <a:avLst/>
          </a:prstGeom>
        </p:spPr>
      </p:pic>
      <p:pic>
        <p:nvPicPr>
          <p:cNvPr id="6" name="Picture 2" descr="4 สมุนไพรไทย ช่วยบรรเทาอาการและรักษา แผลไฟไหม้ น้ำร้อนลวก ได้ผลชะงัด!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45" y="308822"/>
            <a:ext cx="3822192" cy="25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1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-1"/>
            <a:ext cx="9905998" cy="2700997"/>
          </a:xfrm>
        </p:spPr>
        <p:txBody>
          <a:bodyPr/>
          <a:lstStyle/>
          <a:p>
            <a:r>
              <a:rPr lang="th-TH" dirty="0" smtClean="0">
                <a:solidFill>
                  <a:srgbClr val="002060"/>
                </a:solidFill>
              </a:rPr>
              <a:t>แผลใหญ่ กว้าง แผลลึก แผลใบหน้า ลำคอ อวัยวะเพศ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h-TH" dirty="0" smtClean="0"/>
              <a:t>     </a:t>
            </a:r>
          </a:p>
          <a:p>
            <a:pPr marL="0" indent="0" algn="ctr">
              <a:buNone/>
            </a:pPr>
            <a:r>
              <a:rPr lang="th-TH" dirty="0" smtClean="0"/>
              <a:t>  </a:t>
            </a:r>
            <a:r>
              <a:rPr lang="th-TH" sz="3600" dirty="0" smtClean="0"/>
              <a:t>รีบนำส่ง รพ</a:t>
            </a:r>
            <a:r>
              <a:rPr lang="en-US" sz="3600" dirty="0" smtClean="0"/>
              <a:t>. </a:t>
            </a:r>
            <a:r>
              <a:rPr lang="th-TH" sz="3600" dirty="0" smtClean="0"/>
              <a:t>อาจหายใจลำบาก หลอดลมบวม  </a:t>
            </a:r>
          </a:p>
          <a:p>
            <a:pPr marL="0" indent="0" algn="ctr">
              <a:buNone/>
            </a:pPr>
            <a:r>
              <a:rPr lang="th-TH" sz="3600" dirty="0"/>
              <a:t> </a:t>
            </a:r>
            <a:r>
              <a:rPr lang="th-TH" sz="3600" dirty="0" smtClean="0"/>
              <a:t>        หรือ  </a:t>
            </a:r>
            <a:r>
              <a:rPr lang="th-TH" sz="3600" dirty="0" err="1" smtClean="0"/>
              <a:t>อาจช็อค</a:t>
            </a:r>
            <a:r>
              <a:rPr lang="th-TH" sz="3600" dirty="0" smtClean="0"/>
              <a:t> จากสูญเสีย น้ำ เกลือแร่    </a:t>
            </a:r>
          </a:p>
          <a:p>
            <a:pPr marL="0" indent="0" algn="ctr">
              <a:buNone/>
            </a:pPr>
            <a:r>
              <a:rPr lang="th-TH" sz="3600" dirty="0" smtClean="0"/>
              <a:t>  และติดเชื้อ</a:t>
            </a:r>
            <a:endParaRPr lang="th-TH" sz="3600" dirty="0"/>
          </a:p>
        </p:txBody>
      </p:sp>
      <p:sp>
        <p:nvSpPr>
          <p:cNvPr id="4" name="สายฟ้า 3"/>
          <p:cNvSpPr/>
          <p:nvPr/>
        </p:nvSpPr>
        <p:spPr>
          <a:xfrm>
            <a:off x="1814732" y="3137095"/>
            <a:ext cx="365760" cy="28135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33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                   ไฟดูด </a:t>
            </a:r>
            <a:r>
              <a:rPr lang="th-TH" dirty="0" err="1" smtClean="0"/>
              <a:t>ไฟช็อต</a:t>
            </a:r>
            <a:r>
              <a:rPr lang="th-TH" dirty="0" smtClean="0"/>
              <a:t> ทำอย่างไร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dirty="0" smtClean="0"/>
              <a:t>ไฟบ้านเป็น</a:t>
            </a:r>
            <a:r>
              <a:rPr lang="th-TH" dirty="0"/>
              <a:t>ไฟฟ้าชนิดแรงต่ำ (</a:t>
            </a:r>
            <a:r>
              <a:rPr lang="en-US" dirty="0"/>
              <a:t>low voltage) </a:t>
            </a:r>
            <a:r>
              <a:rPr lang="th-TH" dirty="0"/>
              <a:t>ที่ 220 </a:t>
            </a:r>
            <a:r>
              <a:rPr lang="th-TH" dirty="0" smtClean="0"/>
              <a:t>โวลต์ ไม่</a:t>
            </a:r>
            <a:r>
              <a:rPr lang="th-TH" dirty="0"/>
              <a:t>ก่อให้เกิดการบาดเจ็บที่รุนแรงมากนัก </a:t>
            </a:r>
            <a:endParaRPr lang="th-TH" dirty="0" smtClean="0"/>
          </a:p>
          <a:p>
            <a:r>
              <a:rPr lang="th-TH" dirty="0"/>
              <a:t>   </a:t>
            </a:r>
            <a:r>
              <a:rPr lang="th-TH" dirty="0" smtClean="0"/>
              <a:t>ไฟฟ้าแรงสูง</a:t>
            </a:r>
            <a:r>
              <a:rPr lang="th-TH" dirty="0"/>
              <a:t>ชนิด </a:t>
            </a:r>
            <a:r>
              <a:rPr lang="en-US" dirty="0"/>
              <a:t>high voltage </a:t>
            </a:r>
            <a:r>
              <a:rPr lang="th-TH" dirty="0"/>
              <a:t>สูงกว่า 1000 </a:t>
            </a:r>
            <a:r>
              <a:rPr lang="th-TH" dirty="0" smtClean="0"/>
              <a:t>โวลต์ มักจะ</a:t>
            </a:r>
            <a:r>
              <a:rPr lang="th-TH" dirty="0"/>
              <a:t>เสียชีวิตในที่เกิด</a:t>
            </a:r>
            <a:r>
              <a:rPr lang="th-TH" dirty="0" smtClean="0"/>
              <a:t>เหตุจากหัวใจหยุดเต้น หรือ เกิด</a:t>
            </a:r>
            <a:r>
              <a:rPr lang="th-TH" dirty="0"/>
              <a:t>อันตรายต่ออวัยวะอื่น ๆ ที่เป็นทางผ่านของกระแสไฟฟ้าได้ เช่น กล้ามเนื้อ กระดูก  อวัยวะในช่องท้อง ระบบประสาท เป็นต้น</a:t>
            </a:r>
            <a:endParaRPr lang="th-TH" dirty="0" smtClean="0"/>
          </a:p>
          <a:p>
            <a:r>
              <a:rPr lang="th-TH" dirty="0"/>
              <a:t>ไฟฟ้าแรงสูงจะมีผลทำให้เนื้อเยื่อมีการถูกทำลายอย่างรุนแรง และมีเนื้อเยื่อตายค่อนข้างมาก อาจทำให้</a:t>
            </a:r>
            <a:r>
              <a:rPr lang="th-TH" dirty="0">
                <a:solidFill>
                  <a:srgbClr val="FFFF00"/>
                </a:solidFill>
              </a:rPr>
              <a:t>แขนขาบวมตึงขาดเลือดรุนแรง</a:t>
            </a:r>
            <a:r>
              <a:rPr lang="th-TH" dirty="0"/>
              <a:t>ไปจนต้องเสียอวัยวะส่วนแขนขาที่ถูก</a:t>
            </a:r>
            <a:r>
              <a:rPr lang="th-TH" dirty="0" err="1" smtClean="0"/>
              <a:t>ไฟช๊อต</a:t>
            </a:r>
            <a:r>
              <a:rPr lang="th-TH" dirty="0"/>
              <a:t>นั้น    </a:t>
            </a:r>
          </a:p>
        </p:txBody>
      </p:sp>
    </p:spTree>
    <p:extLst>
      <p:ext uri="{BB962C8B-B14F-4D97-AF65-F5344CB8AC3E}">
        <p14:creationId xmlns:p14="http://schemas.microsoft.com/office/powerpoint/2010/main" val="14290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96948"/>
            <a:ext cx="9905998" cy="1350498"/>
          </a:xfrm>
        </p:spPr>
        <p:txBody>
          <a:bodyPr/>
          <a:lstStyle/>
          <a:p>
            <a:r>
              <a:rPr lang="th-TH" dirty="0" smtClean="0"/>
              <a:t>ควรระวังก่อนที่จะเข้าไปช่วยผู้ป่วย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730326"/>
            <a:ext cx="9905999" cy="4797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     </a:t>
            </a:r>
            <a:r>
              <a:rPr lang="en-US" dirty="0" smtClean="0"/>
              <a:t>1</a:t>
            </a:r>
            <a:r>
              <a:rPr lang="th-TH" dirty="0" smtClean="0"/>
              <a:t>. รีบตัด</a:t>
            </a:r>
            <a:r>
              <a:rPr lang="th-TH" dirty="0"/>
              <a:t>กระแสไฟฟ้าโดยเร็ว </a:t>
            </a:r>
            <a:endParaRPr lang="th-TH" dirty="0" smtClean="0"/>
          </a:p>
          <a:p>
            <a:r>
              <a:rPr lang="th-TH" dirty="0"/>
              <a:t>     </a:t>
            </a:r>
            <a:r>
              <a:rPr lang="en-US" dirty="0"/>
              <a:t>2</a:t>
            </a:r>
            <a:r>
              <a:rPr lang="th-TH" dirty="0" smtClean="0"/>
              <a:t>. </a:t>
            </a:r>
            <a:r>
              <a:rPr lang="th-TH" dirty="0"/>
              <a:t>เขี่ยสายไฟให้หลุดจากตัวผู้ประสบภัย </a:t>
            </a:r>
            <a:r>
              <a:rPr lang="th-TH" dirty="0" smtClean="0"/>
              <a:t>(ผ้า </a:t>
            </a:r>
            <a:r>
              <a:rPr lang="th-TH" dirty="0"/>
              <a:t>ไม้แห้ง เชือกที่แห้ง สายยาง หรือพลาสติกที่แห้ง</a:t>
            </a:r>
            <a:r>
              <a:rPr lang="th-TH" dirty="0" smtClean="0"/>
              <a:t>สนิท) สวม</a:t>
            </a:r>
            <a:r>
              <a:rPr lang="th-TH" dirty="0"/>
              <a:t>ถุงมือยาง หรือผ้าแห้งพันมือ ให้หนา ผลักดัน หรือฉุดให้ผู้ประสบภัยหลุดออกมาโดยเร็ว อย่าใช้มือเปล่าแตะ</a:t>
            </a:r>
            <a:br>
              <a:rPr lang="th-TH" dirty="0"/>
            </a:br>
            <a:r>
              <a:rPr lang="th-TH" dirty="0"/>
              <a:t>      </a:t>
            </a:r>
            <a:r>
              <a:rPr lang="en-US" dirty="0"/>
              <a:t>3</a:t>
            </a:r>
            <a:r>
              <a:rPr lang="th-TH" dirty="0" smtClean="0"/>
              <a:t>. </a:t>
            </a:r>
            <a:r>
              <a:rPr lang="th-TH" dirty="0"/>
              <a:t>หากบริเวณนั้นมีน้ำขัง อย่าลงไปยืนในน้ำ ต้องเขี่ยสายไฟออกให้พ้น หรือ ตัดกระแสไฟฟ้า</a:t>
            </a:r>
            <a:r>
              <a:rPr lang="th-TH" dirty="0" smtClean="0"/>
              <a:t>ก่อน</a:t>
            </a:r>
          </a:p>
          <a:p>
            <a:pPr marL="0" indent="0">
              <a:buNone/>
            </a:pPr>
            <a:r>
              <a:rPr lang="th-TH" dirty="0" smtClean="0"/>
              <a:t>         </a:t>
            </a:r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th-TH" dirty="0" smtClean="0"/>
              <a:t>กรณีตก</a:t>
            </a:r>
            <a:r>
              <a:rPr lang="th-TH" dirty="0"/>
              <a:t>จากที่สูง   </a:t>
            </a:r>
            <a:r>
              <a:rPr lang="th-TH" dirty="0" smtClean="0"/>
              <a:t>ระมัดระวังในการ</a:t>
            </a:r>
            <a:r>
              <a:rPr lang="th-TH" dirty="0"/>
              <a:t>เคลื่อนย้ายผู้ป่วย</a:t>
            </a:r>
            <a:r>
              <a:rPr lang="th-TH" dirty="0" smtClean="0"/>
              <a:t>ออก ถ้ามี</a:t>
            </a:r>
            <a:r>
              <a:rPr lang="th-TH" dirty="0"/>
              <a:t>บาดแผลที่ถูกไฟดูดควรห่อหุ้ม</a:t>
            </a:r>
            <a:r>
              <a:rPr lang="th-TH" dirty="0" smtClean="0"/>
              <a:t>บริเวณแผลด้วย</a:t>
            </a:r>
            <a:r>
              <a:rPr lang="th-TH" dirty="0"/>
              <a:t>ผ้าแห้ง   </a:t>
            </a:r>
            <a:endParaRPr lang="th-TH" dirty="0" smtClean="0"/>
          </a:p>
          <a:p>
            <a:pPr marL="0" indent="0">
              <a:buNone/>
            </a:pPr>
            <a:r>
              <a:rPr lang="en-US" dirty="0" smtClean="0"/>
              <a:t>        5. </a:t>
            </a:r>
            <a:r>
              <a:rPr lang="th-TH" dirty="0" smtClean="0"/>
              <a:t>หาก หัวใจหยุดเต้น ให้รีบปั๊มหัวใจ </a:t>
            </a:r>
            <a:r>
              <a:rPr lang="en-US" dirty="0" smtClean="0"/>
              <a:t>CPR</a:t>
            </a:r>
            <a:endParaRPr lang="th-TH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36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หากผู้ป่วยถูกไฟฟ้าแรงสูงดูด และมีสาย</a:t>
            </a:r>
            <a:r>
              <a:rPr lang="th-TH" b="1" dirty="0"/>
              <a:t>ไฟ</a:t>
            </a:r>
            <a:r>
              <a:rPr lang="th-TH" dirty="0"/>
              <a:t>พาดผ่านตัวผู้ป่วย</a:t>
            </a:r>
            <a:r>
              <a:rPr lang="th-TH" dirty="0" smtClean="0"/>
              <a:t>อยู่ รีบ</a:t>
            </a:r>
            <a:r>
              <a:rPr lang="th-TH" dirty="0" err="1" smtClean="0"/>
              <a:t>ยกคัตเอ้าท์</a:t>
            </a:r>
            <a:r>
              <a:rPr lang="th-TH" dirty="0" smtClean="0"/>
              <a:t> และต้อง</a:t>
            </a:r>
            <a:r>
              <a:rPr lang="th-TH" dirty="0"/>
              <a:t>หาวัสดุที่เป็นฉนวนไม่นำกระแสไฟฟ้าเช่น ไม้ เขี่ยเอาสาย</a:t>
            </a:r>
            <a:r>
              <a:rPr lang="th-TH" b="1" dirty="0"/>
              <a:t>ไฟ</a:t>
            </a:r>
            <a:r>
              <a:rPr lang="th-TH" dirty="0"/>
              <a:t>ออกจากตัวผู้ป่วยก่อนที่จะเข้าไปช่วยเหลือ</a:t>
            </a:r>
            <a:br>
              <a:rPr lang="th-TH" dirty="0"/>
            </a:br>
            <a:endParaRPr lang="th-TH" dirty="0"/>
          </a:p>
        </p:txBody>
      </p:sp>
      <p:pic>
        <p:nvPicPr>
          <p:cNvPr id="4" name="Picture 2" descr="เฉลยให้หายสงสัย วิธีช่วยคนถูกไฟช็อต แท้จริงต้องทำอย่างไร? | MThai.com -  Health | LINE TODA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251" y="2249488"/>
            <a:ext cx="3732324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0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/>
              <a:t>ข้อห้ามที่</a:t>
            </a:r>
            <a:r>
              <a:rPr lang="th-TH" b="1" dirty="0" smtClean="0"/>
              <a:t>สำคัญ </a:t>
            </a:r>
            <a:r>
              <a:rPr lang="th-TH" b="1" dirty="0" smtClean="0">
                <a:solidFill>
                  <a:srgbClr val="FF0000"/>
                </a:solidFill>
              </a:rPr>
              <a:t>ห้าม ๆ ๆๆ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th-TH" sz="3200" dirty="0" smtClean="0"/>
              <a:t>   ห้าม</a:t>
            </a:r>
            <a:r>
              <a:rPr lang="th-TH" sz="3200" dirty="0"/>
              <a:t>เข้าไปช่วยผู้ถูก</a:t>
            </a:r>
            <a:r>
              <a:rPr lang="th-TH" sz="3200" dirty="0" smtClean="0"/>
              <a:t>ไฟฟ้า</a:t>
            </a:r>
            <a:r>
              <a:rPr lang="th-TH" sz="3200" dirty="0" err="1" smtClean="0"/>
              <a:t>ช็อต</a:t>
            </a:r>
            <a:r>
              <a:rPr lang="th-TH" sz="3200" dirty="0" smtClean="0"/>
              <a:t> </a:t>
            </a:r>
            <a:r>
              <a:rPr lang="th-TH" sz="3200" dirty="0"/>
              <a:t>ถ้าผิวหนังผู้ที่จะช่วยนั้น</a:t>
            </a:r>
            <a:r>
              <a:rPr lang="th-TH" sz="3200" dirty="0">
                <a:solidFill>
                  <a:srgbClr val="FF0000"/>
                </a:solidFill>
              </a:rPr>
              <a:t>เปียก</a:t>
            </a:r>
            <a:r>
              <a:rPr lang="th-TH" sz="3200" dirty="0"/>
              <a:t>ชื้น  เพราะอาจเป็นตัวนำกระแสไฟฟ้าและถูกไฟฟ้าดูด</a:t>
            </a:r>
            <a:r>
              <a:rPr lang="th-TH" sz="3200" dirty="0" smtClean="0"/>
              <a:t>ได้</a:t>
            </a:r>
          </a:p>
          <a:p>
            <a:pPr marL="457200" lvl="1" indent="0">
              <a:buNone/>
            </a:pPr>
            <a:r>
              <a:rPr lang="th-TH" sz="3200" dirty="0"/>
              <a:t>   ถ้า</a:t>
            </a:r>
            <a:r>
              <a:rPr lang="th-TH" sz="3200" dirty="0">
                <a:solidFill>
                  <a:srgbClr val="FF0000"/>
                </a:solidFill>
              </a:rPr>
              <a:t>ไม่</a:t>
            </a:r>
            <a:r>
              <a:rPr lang="th-TH" sz="3200" dirty="0" smtClean="0">
                <a:solidFill>
                  <a:srgbClr val="FF0000"/>
                </a:solidFill>
              </a:rPr>
              <a:t>แน่ใจ </a:t>
            </a:r>
            <a:r>
              <a:rPr lang="th-TH" sz="3200" dirty="0">
                <a:solidFill>
                  <a:srgbClr val="FF0000"/>
                </a:solidFill>
              </a:rPr>
              <a:t>/</a:t>
            </a:r>
            <a:r>
              <a:rPr lang="th-TH" sz="3200" dirty="0" smtClean="0">
                <a:solidFill>
                  <a:srgbClr val="FF0000"/>
                </a:solidFill>
              </a:rPr>
              <a:t>ไม่</a:t>
            </a:r>
            <a:r>
              <a:rPr lang="th-TH" sz="3200" dirty="0">
                <a:solidFill>
                  <a:srgbClr val="FF0000"/>
                </a:solidFill>
              </a:rPr>
              <a:t>มีความรู้ในการตัดกระแส</a:t>
            </a:r>
            <a:r>
              <a:rPr lang="th-TH" sz="3200" dirty="0"/>
              <a:t>วงจรไฟฟ้าหรือวิธีการช่วยเหลือที่ถูกต้อง  ให้รีบตามคนมาช่วย </a:t>
            </a:r>
          </a:p>
          <a:p>
            <a:endParaRPr lang="th-TH" sz="3200" dirty="0"/>
          </a:p>
        </p:txBody>
      </p:sp>
      <p:sp>
        <p:nvSpPr>
          <p:cNvPr id="4" name="กระจาย 1 3"/>
          <p:cNvSpPr/>
          <p:nvPr/>
        </p:nvSpPr>
        <p:spPr>
          <a:xfrm flipH="1" flipV="1">
            <a:off x="1477108" y="2391508"/>
            <a:ext cx="393894" cy="40796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ระจาย 1 4"/>
          <p:cNvSpPr/>
          <p:nvPr/>
        </p:nvSpPr>
        <p:spPr>
          <a:xfrm flipH="1" flipV="1">
            <a:off x="1491175" y="3683392"/>
            <a:ext cx="393894" cy="40796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95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จมน้ำ (</a:t>
            </a:r>
            <a:r>
              <a:rPr lang="en-US" dirty="0" smtClean="0"/>
              <a:t>Drowning)</a:t>
            </a:r>
            <a:br>
              <a:rPr lang="en-US" dirty="0" smtClean="0"/>
            </a:br>
            <a:r>
              <a:rPr lang="en-US" dirty="0" smtClean="0"/>
              <a:t>                   </a:t>
            </a:r>
            <a:endParaRPr lang="th-TH" sz="4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้วิธีดึงเข้าหาฝั่งโดยการกอดไขว้หน้าอ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5" y="2607786"/>
            <a:ext cx="3357080" cy="24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วิธีดึงเข้าหาฝั่งด้วยวิธีจับคา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25" y="2688412"/>
            <a:ext cx="3244316" cy="23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536" y="2688412"/>
            <a:ext cx="3244316" cy="23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คนจมน้ำ ทำอย่างไร</a:t>
            </a:r>
            <a:br>
              <a:rPr lang="th-TH" dirty="0" smtClean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730326"/>
            <a:ext cx="9905999" cy="4375052"/>
          </a:xfrm>
        </p:spPr>
        <p:txBody>
          <a:bodyPr>
            <a:normAutofit/>
          </a:bodyPr>
          <a:lstStyle/>
          <a:p>
            <a:r>
              <a:rPr lang="th-TH" dirty="0" smtClean="0"/>
              <a:t>พาขึ้นจากน้ำ </a:t>
            </a:r>
            <a:r>
              <a:rPr lang="th-TH" dirty="0" smtClean="0">
                <a:solidFill>
                  <a:srgbClr val="FF0000"/>
                </a:solidFill>
              </a:rPr>
              <a:t>โยนห่วง/เชือก </a:t>
            </a:r>
            <a:r>
              <a:rPr lang="th-TH" dirty="0" smtClean="0"/>
              <a:t>ถ้ามีการบาดเจ็บ ก่อนขึ้นใช้</a:t>
            </a:r>
            <a:r>
              <a:rPr lang="th-TH" dirty="0" smtClean="0">
                <a:solidFill>
                  <a:srgbClr val="FF0000"/>
                </a:solidFill>
              </a:rPr>
              <a:t>ไม้กระดานรอง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th-TH" dirty="0" smtClean="0">
              <a:solidFill>
                <a:srgbClr val="FF0000"/>
              </a:solidFill>
            </a:endParaRPr>
          </a:p>
          <a:p>
            <a:r>
              <a:rPr lang="th-TH" dirty="0" smtClean="0"/>
              <a:t>ถ้า</a:t>
            </a:r>
            <a:r>
              <a:rPr lang="th-TH" dirty="0"/>
              <a:t>หยุดหายใจ หัวใจหยุดเต้น ให้รีบช่วย </a:t>
            </a:r>
            <a:r>
              <a:rPr lang="en-US" dirty="0"/>
              <a:t>CPR </a:t>
            </a:r>
            <a:r>
              <a:rPr lang="th-TH" dirty="0"/>
              <a:t>อย่าเสียเวลาเอาน้ำออก</a:t>
            </a:r>
          </a:p>
          <a:p>
            <a:r>
              <a:rPr lang="th-TH" dirty="0" smtClean="0"/>
              <a:t>ถ้าน้ำ</a:t>
            </a:r>
            <a:r>
              <a:rPr lang="th-TH" dirty="0"/>
              <a:t>ล้นมาก ในกระเพาะ ขัดขวางการปั๊ม ให้จับหน้าตะแคงดันท้องขึ้นยอดอกไล่น้ำ หากน้ำเข้าปอดมาก ให้จับนอนคว่ำยกชายโครงสองข้างเขย่าเอาน้ำออก  แต่ไม่ควร</a:t>
            </a:r>
            <a:r>
              <a:rPr lang="th-TH" sz="3200" dirty="0">
                <a:solidFill>
                  <a:srgbClr val="FF0000"/>
                </a:solidFill>
              </a:rPr>
              <a:t>เสียเวลากับสิ่งดังกล่าวมากนัก ควรเน้นการ </a:t>
            </a:r>
            <a:r>
              <a:rPr lang="en-US" sz="3200" dirty="0">
                <a:solidFill>
                  <a:srgbClr val="FF0000"/>
                </a:solidFill>
              </a:rPr>
              <a:t>CPR </a:t>
            </a:r>
          </a:p>
          <a:p>
            <a:r>
              <a:rPr lang="th-TH" dirty="0"/>
              <a:t>ให้ความอบอุ่นแก่ร่างกายโดยใช้ผ้าคลุมร่างกาย</a:t>
            </a:r>
          </a:p>
          <a:p>
            <a:r>
              <a:rPr lang="th-TH" dirty="0"/>
              <a:t>รีบนำส่ง รพ</a:t>
            </a:r>
            <a:r>
              <a:rPr lang="en-US" dirty="0"/>
              <a:t>. </a:t>
            </a:r>
            <a:r>
              <a:rPr lang="th-TH" dirty="0"/>
              <a:t>หากอาการไม่ดี</a:t>
            </a:r>
          </a:p>
          <a:p>
            <a:endParaRPr lang="th-TH" dirty="0"/>
          </a:p>
        </p:txBody>
      </p:sp>
      <p:pic>
        <p:nvPicPr>
          <p:cNvPr id="4" name="Picture 6" descr="สำลักสิ่งแปลกปลอ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23" y="4418258"/>
            <a:ext cx="2228726" cy="22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8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แมงกะพรุนไฟ /ตำแยทะเล</a:t>
            </a:r>
            <a:endParaRPr lang="th-TH" dirty="0"/>
          </a:p>
        </p:txBody>
      </p:sp>
      <p:pic>
        <p:nvPicPr>
          <p:cNvPr id="3074" name="Picture 2" descr="แมงกะพรุนไฟ - วิกิพีเดีย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967" y="1812018"/>
            <a:ext cx="2361141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เหตุเกิดจากแมงกะพรุนไฟที่กลายเป็นบทเรียนชีวิตครั้งสำคั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6" y="2097088"/>
            <a:ext cx="3187022" cy="42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04" y="566240"/>
            <a:ext cx="4508303" cy="3016634"/>
          </a:xfrm>
          <a:prstGeom prst="rect">
            <a:avLst/>
          </a:prstGeom>
        </p:spPr>
      </p:pic>
      <p:pic>
        <p:nvPicPr>
          <p:cNvPr id="3078" name="Picture 6" descr="แมงกะพรุนไฟระบาด นักท่องเที่ยวลงเล่นน้ำบาดเจ็บหลายราย | ข่าวช่อง 8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04" y="3789701"/>
            <a:ext cx="4545335" cy="25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solidFill>
                  <a:srgbClr val="FFFF00"/>
                </a:solidFill>
              </a:rPr>
              <a:t>       </a:t>
            </a:r>
            <a:r>
              <a:rPr lang="th-TH" sz="5400" dirty="0" smtClean="0">
                <a:solidFill>
                  <a:srgbClr val="FFFF00"/>
                </a:solidFill>
              </a:rPr>
              <a:t>วัตถุประสงค์</a:t>
            </a:r>
            <a:r>
              <a:rPr lang="th-TH" dirty="0" smtClean="0">
                <a:solidFill>
                  <a:srgbClr val="FFFF00"/>
                </a:solidFill>
              </a:rPr>
              <a:t>  </a:t>
            </a:r>
            <a:endParaRPr lang="th-TH" dirty="0">
              <a:solidFill>
                <a:srgbClr val="FFFF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0" y="2249487"/>
            <a:ext cx="11047411" cy="3541714"/>
          </a:xfrm>
        </p:spPr>
        <p:txBody>
          <a:bodyPr>
            <a:normAutofit fontScale="85000" lnSpcReduction="20000"/>
          </a:bodyPr>
          <a:lstStyle/>
          <a:p>
            <a:pPr marL="1828800" lvl="4" indent="0">
              <a:buNone/>
            </a:pPr>
            <a:endParaRPr lang="th-TH" dirty="0"/>
          </a:p>
          <a:p>
            <a:pPr marL="2171700" lvl="4" indent="-342900">
              <a:buAutoNum type="arabicPeriod"/>
            </a:pPr>
            <a:r>
              <a:rPr lang="en-US" sz="4400" dirty="0" smtClean="0"/>
              <a:t>Save Life </a:t>
            </a:r>
          </a:p>
          <a:p>
            <a:pPr marL="2171700" lvl="4" indent="-342900">
              <a:buAutoNum type="arabicPeriod"/>
            </a:pPr>
            <a:r>
              <a:rPr lang="en-US" sz="4400" dirty="0" smtClean="0"/>
              <a:t>Save  Severe </a:t>
            </a:r>
            <a:r>
              <a:rPr lang="th-TH" sz="4400" dirty="0" smtClean="0"/>
              <a:t>/</a:t>
            </a:r>
            <a:r>
              <a:rPr lang="en-US" sz="4400" dirty="0" smtClean="0"/>
              <a:t> Complication</a:t>
            </a:r>
          </a:p>
          <a:p>
            <a:pPr marL="2171700" lvl="4" indent="-342900">
              <a:buAutoNum type="arabicPeriod"/>
            </a:pPr>
            <a:r>
              <a:rPr lang="en-US" sz="4400" dirty="0" smtClean="0"/>
              <a:t>Save Anxiety </a:t>
            </a:r>
          </a:p>
          <a:p>
            <a:pPr marL="1828800" lvl="4" indent="0">
              <a:buNone/>
            </a:pPr>
            <a:r>
              <a:rPr lang="en-US" sz="4400" dirty="0"/>
              <a:t> </a:t>
            </a:r>
            <a:r>
              <a:rPr lang="th-TH" sz="4400" dirty="0" smtClean="0"/>
              <a:t>			</a:t>
            </a:r>
          </a:p>
          <a:p>
            <a:pPr marL="1828800" lvl="4" indent="0">
              <a:buNone/>
            </a:pPr>
            <a:r>
              <a:rPr lang="th-TH" sz="4400" dirty="0"/>
              <a:t> </a:t>
            </a:r>
            <a:r>
              <a:rPr lang="th-TH" sz="4400" dirty="0" smtClean="0"/>
              <a:t>               เมตตา กรุณา  </a:t>
            </a:r>
            <a:endParaRPr lang="en-US" sz="4400" dirty="0" smtClean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38" y="618518"/>
            <a:ext cx="3362177" cy="20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12542"/>
            <a:ext cx="9905998" cy="1237956"/>
          </a:xfrm>
        </p:spPr>
        <p:txBody>
          <a:bodyPr>
            <a:normAutofit/>
          </a:bodyPr>
          <a:lstStyle/>
          <a:p>
            <a:r>
              <a:rPr lang="th-TH" sz="4800" dirty="0" smtClean="0">
                <a:solidFill>
                  <a:srgbClr val="FF0000"/>
                </a:solidFill>
              </a:rPr>
              <a:t>อาการ</a:t>
            </a:r>
            <a:endParaRPr lang="th-TH" sz="4800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533378"/>
            <a:ext cx="9905999" cy="4257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dirty="0"/>
              <a:t> </a:t>
            </a:r>
            <a:r>
              <a:rPr lang="th-TH" sz="3600" dirty="0" smtClean="0"/>
              <a:t>     </a:t>
            </a:r>
            <a:r>
              <a:rPr lang="en-US" sz="3600" dirty="0" smtClean="0"/>
              <a:t>- </a:t>
            </a:r>
            <a:r>
              <a:rPr lang="th-TH" sz="3600" dirty="0" smtClean="0"/>
              <a:t>ปวด</a:t>
            </a:r>
            <a:r>
              <a:rPr lang="th-TH" sz="3600" dirty="0"/>
              <a:t>แสบปวดร้อนอย่างรุนแรง </a:t>
            </a:r>
            <a:r>
              <a:rPr lang="th-TH" sz="3600" dirty="0" smtClean="0"/>
              <a:t>(</a:t>
            </a:r>
            <a:r>
              <a:rPr lang="th-TH" sz="2000" dirty="0" smtClean="0"/>
              <a:t>ช่วง </a:t>
            </a:r>
            <a:r>
              <a:rPr lang="th-TH" sz="2000" dirty="0"/>
              <a:t>1 ชั่วโมง</a:t>
            </a:r>
            <a:r>
              <a:rPr lang="th-TH" sz="2000" dirty="0" smtClean="0"/>
              <a:t>แรก)พิษเหล็กในที่หนวด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- </a:t>
            </a:r>
            <a:r>
              <a:rPr lang="th-TH" sz="3600" dirty="0" smtClean="0"/>
              <a:t>คัน</a:t>
            </a:r>
            <a:r>
              <a:rPr lang="th-TH" sz="3600" dirty="0"/>
              <a:t>ตาม</a:t>
            </a:r>
            <a:r>
              <a:rPr lang="th-TH" sz="3600" dirty="0" smtClean="0"/>
              <a:t>ผิวหนัง มีรอยไหม้</a:t>
            </a:r>
          </a:p>
          <a:p>
            <a:pPr marL="0" indent="0">
              <a:buNone/>
            </a:pPr>
            <a:r>
              <a:rPr lang="th-TH" sz="3600" dirty="0" smtClean="0"/>
              <a:t>        ราย</a:t>
            </a:r>
            <a:r>
              <a:rPr lang="th-TH" sz="3600" dirty="0"/>
              <a:t>ที่มีอาการ</a:t>
            </a:r>
            <a:r>
              <a:rPr lang="th-TH" sz="3600" dirty="0" smtClean="0"/>
              <a:t>รุนแรง    อ่อน</a:t>
            </a:r>
            <a:r>
              <a:rPr lang="th-TH" sz="3600" dirty="0"/>
              <a:t>แรง คลื่นไส้ ปวดศีรษะ </a:t>
            </a:r>
            <a:r>
              <a:rPr lang="th-TH" sz="3600" dirty="0">
                <a:hlinkClick r:id="rId2"/>
              </a:rPr>
              <a:t>ปวดกล้ามเนื้อ</a:t>
            </a:r>
            <a:r>
              <a:rPr lang="th-TH" sz="3600" dirty="0"/>
              <a:t> กล้ามเนื้อกระตุก น้ำมูกและน้ำตาไหล เหงื่อออกมาก หรือเจ็บหน้าอก</a:t>
            </a:r>
            <a:r>
              <a:rPr lang="th-TH" sz="3600" dirty="0" smtClean="0"/>
              <a:t>ได้ ทำลายผิวหนังและหัวใจ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35062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68812"/>
            <a:ext cx="9905998" cy="1266093"/>
          </a:xfrm>
        </p:spPr>
        <p:txBody>
          <a:bodyPr/>
          <a:lstStyle/>
          <a:p>
            <a:r>
              <a:rPr lang="th-TH" dirty="0"/>
              <a:t>การปฐมพยาบาล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h-TH" dirty="0" smtClean="0"/>
              <a:t>ให้</a:t>
            </a:r>
            <a:r>
              <a:rPr lang="th-TH" dirty="0"/>
              <a:t>อยู่นิ่ง ๆ </a:t>
            </a:r>
            <a:r>
              <a:rPr lang="th-TH" dirty="0">
                <a:solidFill>
                  <a:srgbClr val="FF0000"/>
                </a:solidFill>
              </a:rPr>
              <a:t>ไม่เคลื่อนไหว</a:t>
            </a:r>
            <a:r>
              <a:rPr lang="th-TH" dirty="0"/>
              <a:t>เพื่อลดการกระจายของพิษ</a:t>
            </a:r>
            <a:r>
              <a:rPr lang="th-TH" dirty="0" err="1"/>
              <a:t>แมงกระพรุน</a:t>
            </a:r>
            <a:r>
              <a:rPr lang="th-TH" dirty="0"/>
              <a:t> ในกรณีที่ผู้บาดเจ็บหมดสติ </a:t>
            </a:r>
            <a:r>
              <a:rPr lang="th-TH" dirty="0" smtClean="0"/>
              <a:t>ควรทำ</a:t>
            </a:r>
            <a:r>
              <a:rPr lang="th-TH" dirty="0"/>
              <a:t> </a:t>
            </a:r>
            <a:r>
              <a:rPr lang="en-US" dirty="0">
                <a:hlinkClick r:id="rId2"/>
              </a:rPr>
              <a:t>CPR</a:t>
            </a:r>
            <a:r>
              <a:rPr lang="en-US" dirty="0"/>
              <a:t> </a:t>
            </a:r>
            <a:endParaRPr lang="en-US" dirty="0" smtClean="0"/>
          </a:p>
          <a:p>
            <a:r>
              <a:rPr lang="th-TH" b="1" dirty="0" smtClean="0"/>
              <a:t>ล้าง</a:t>
            </a:r>
            <a:r>
              <a:rPr lang="th-TH" b="1" dirty="0"/>
              <a:t>แผลและนำหนวดแมงกะพรุนออก</a:t>
            </a:r>
            <a:r>
              <a:rPr lang="th-TH" dirty="0"/>
              <a:t> ใช้</a:t>
            </a:r>
            <a:r>
              <a:rPr lang="th-TH" sz="3800" dirty="0">
                <a:solidFill>
                  <a:srgbClr val="FF0000"/>
                </a:solidFill>
                <a:hlinkClick r:id="rId3"/>
              </a:rPr>
              <a:t>น้ำส้มสายชู</a:t>
            </a:r>
            <a:r>
              <a:rPr lang="th-TH" dirty="0"/>
              <a:t>ราดบริเวณที่ถูกแมงกะพรุนต่อยเป็นเวลาอย่างน้อย 30 วินาที เพื่อป้องกันการกระจายของพิษ หากไม่มีน้ำส้มสายชูสามารถใช้</a:t>
            </a:r>
            <a:r>
              <a:rPr lang="th-TH" dirty="0">
                <a:solidFill>
                  <a:srgbClr val="FF0000"/>
                </a:solidFill>
              </a:rPr>
              <a:t>น้ำอัดลม</a:t>
            </a:r>
            <a:r>
              <a:rPr lang="th-TH" dirty="0"/>
              <a:t>แทนได้ แต่จะมีประสิทธิภาพต่ำกว่า และ</a:t>
            </a:r>
            <a:r>
              <a:rPr lang="th-TH" dirty="0">
                <a:solidFill>
                  <a:srgbClr val="FF0000"/>
                </a:solidFill>
              </a:rPr>
              <a:t>ห้ามล้างด้วยน้ำจืด</a:t>
            </a:r>
            <a:r>
              <a:rPr lang="th-TH" dirty="0"/>
              <a:t>เพราะจะทำให้พิษกระจายตัวมากขึ้น จากนั้นใช้ไม้หรืออุปกรณ์อื่น ๆ คีบหนวดแมงกะพรุนออกจากร่างกาย ห้ามใช้ทรายถู ห้ามขูดผิวหนังบริเวณดังกล่าว และห้ามใช้ผ้าพันแผล</a:t>
            </a:r>
            <a:r>
              <a:rPr lang="th-TH" dirty="0" err="1"/>
              <a:t>หรือพ</a:t>
            </a:r>
            <a:r>
              <a:rPr lang="th-TH" dirty="0"/>
              <a:t>ลาสเตอร์ปิดแผล</a:t>
            </a:r>
            <a:r>
              <a:rPr lang="th-TH" dirty="0" smtClean="0"/>
              <a:t>ไว้</a:t>
            </a:r>
          </a:p>
          <a:p>
            <a:r>
              <a:rPr lang="th-TH" dirty="0"/>
              <a:t>หากโดนแมงกะพรุนชนิดที่มีพิษไม่รุนแรงต่อย สามารถบรรเทาอาการปวดโดยการใช้น้ำแข็งประคบที่แผล รับประทานยาแก้ปวด รับประทานยาแก้แพ้</a:t>
            </a:r>
            <a:r>
              <a:rPr lang="en-US" dirty="0"/>
              <a:t> </a:t>
            </a:r>
            <a:r>
              <a:rPr lang="th-TH" dirty="0"/>
              <a:t>สังเกต</a:t>
            </a:r>
            <a:r>
              <a:rPr lang="th-TH" dirty="0" smtClean="0"/>
              <a:t>อาการ หากอาการรุนแรง พาไป รพ</a:t>
            </a:r>
            <a:r>
              <a:rPr lang="en-US" dirty="0" smtClean="0"/>
              <a:t>.</a:t>
            </a:r>
            <a:endParaRPr lang="th-TH" b="1" dirty="0"/>
          </a:p>
          <a:p>
            <a:endParaRPr lang="th-TH" dirty="0" smtClean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2790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/>
              <a:t>ภาวะหัวใจวายเฉียบพลัน</a:t>
            </a:r>
            <a:br>
              <a:rPr lang="th-TH" b="1" dirty="0"/>
            </a:br>
            <a:r>
              <a:rPr lang="th-TH" b="1" dirty="0"/>
              <a:t>(</a:t>
            </a:r>
            <a:r>
              <a:rPr lang="en-US" b="1" dirty="0"/>
              <a:t>Heart Attack)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th-TH" dirty="0" smtClean="0"/>
              <a:t>เจ็บหน้าอก รุนแรง หัวใจจะวายทำอย่างไร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ถ้ามียาบรรเทาอาการเจ็บแน่นหน้าอก เช่น ไนโตรกลี</a:t>
            </a:r>
            <a:r>
              <a:rPr lang="th-TH" dirty="0" err="1"/>
              <a:t>เซอรีน</a:t>
            </a:r>
            <a:r>
              <a:rPr lang="th-TH" dirty="0"/>
              <a:t> ให้อมใต้ลิ้นทันทีและถ้ายังไม่หายปวดก็อมได้ทุก 5 นาทีจำนวนไม่เกิน 3 ครั้ง</a:t>
            </a:r>
          </a:p>
          <a:p>
            <a:r>
              <a:rPr lang="th-TH" dirty="0"/>
              <a:t>จัดให้นอนศีรษะสูงกึ่งนั่งกึ่งนอน</a:t>
            </a:r>
          </a:p>
          <a:p>
            <a:r>
              <a:rPr lang="th-TH" dirty="0"/>
              <a:t>ปลอบโยนให้ผู้ป่วยคลายความวิตกกังวล</a:t>
            </a:r>
          </a:p>
          <a:p>
            <a:r>
              <a:rPr lang="th-TH" dirty="0" smtClean="0"/>
              <a:t>รวบรวม</a:t>
            </a:r>
            <a:r>
              <a:rPr lang="th-TH" dirty="0"/>
              <a:t>ยาที่ผู้ป่วยรับประทานอยู่เตรียมพร้อมไป</a:t>
            </a:r>
            <a:r>
              <a:rPr lang="th-TH" dirty="0" smtClean="0"/>
              <a:t>โรงพยาบาล</a:t>
            </a:r>
          </a:p>
          <a:p>
            <a:r>
              <a:rPr lang="th-TH" dirty="0" smtClean="0"/>
              <a:t>หากหมดสติหัวใจวาย ให้รีบช่วย </a:t>
            </a:r>
            <a:r>
              <a:rPr lang="en-US" dirty="0" smtClean="0"/>
              <a:t>CPR</a:t>
            </a:r>
            <a:r>
              <a:rPr lang="th-TH" dirty="0" smtClean="0"/>
              <a:t> ปั๊มหัวใจและโทร รถ รพ</a:t>
            </a:r>
            <a:r>
              <a:rPr lang="en-US" dirty="0" smtClean="0"/>
              <a:t>. </a:t>
            </a:r>
            <a:r>
              <a:rPr lang="th-TH" dirty="0" smtClean="0"/>
              <a:t>มารับโดยเร็ว</a:t>
            </a:r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739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/>
              <a:t>ไอแรงๆ ช่วยให้รอดจากภาวะหัวใจวายเฉียบพลันได้</a:t>
            </a:r>
            <a:r>
              <a:rPr lang="th-TH" b="1" dirty="0" smtClean="0"/>
              <a:t>จริง</a:t>
            </a:r>
            <a:br>
              <a:rPr lang="th-TH" b="1" dirty="0" smtClean="0"/>
            </a:br>
            <a:r>
              <a:rPr lang="th-TH" b="1" dirty="0"/>
              <a:t/>
            </a:r>
            <a:br>
              <a:rPr lang="th-TH" b="1" dirty="0"/>
            </a:br>
            <a:r>
              <a:rPr lang="th-TH" b="1" dirty="0" smtClean="0"/>
              <a:t>หรือ</a:t>
            </a:r>
            <a:r>
              <a:rPr lang="th-TH" b="1" dirty="0">
                <a:solidFill>
                  <a:srgbClr val="FF0000"/>
                </a:solidFill>
              </a:rPr>
              <a:t>? </a:t>
            </a:r>
            <a:r>
              <a:rPr lang="th-TH" b="1" dirty="0" smtClean="0">
                <a:solidFill>
                  <a:srgbClr val="FF0000"/>
                </a:solidFill>
              </a:rPr>
              <a:t>?</a:t>
            </a:r>
            <a:r>
              <a:rPr lang="th-TH" b="1" dirty="0">
                <a:solidFill>
                  <a:srgbClr val="FF0000"/>
                </a:solidFill>
              </a:rPr>
              <a:t> </a:t>
            </a:r>
            <a:r>
              <a:rPr lang="th-TH" b="1" dirty="0" smtClean="0">
                <a:solidFill>
                  <a:srgbClr val="FF0000"/>
                </a:solidFill>
              </a:rPr>
              <a:t>?</a:t>
            </a:r>
            <a:r>
              <a:rPr lang="th-TH" b="1" dirty="0">
                <a:solidFill>
                  <a:srgbClr val="FF0000"/>
                </a:solidFill>
              </a:rPr>
              <a:t> </a:t>
            </a:r>
            <a:r>
              <a:rPr lang="th-TH" b="1" dirty="0" smtClean="0">
                <a:solidFill>
                  <a:srgbClr val="FF0000"/>
                </a:solidFill>
              </a:rPr>
              <a:t>?</a:t>
            </a:r>
            <a:r>
              <a:rPr lang="th-TH" dirty="0">
                <a:solidFill>
                  <a:srgbClr val="FF0000"/>
                </a:solidFill>
              </a:rPr>
              <a:t> </a:t>
            </a:r>
            <a:r>
              <a:rPr lang="th-TH" dirty="0" smtClean="0">
                <a:solidFill>
                  <a:srgbClr val="FF0000"/>
                </a:solidFill>
              </a:rPr>
              <a:t>    ตอบเลยว่า</a:t>
            </a:r>
            <a:r>
              <a:rPr lang="en-US" dirty="0" smtClean="0">
                <a:solidFill>
                  <a:srgbClr val="FF0000"/>
                </a:solidFill>
              </a:rPr>
              <a:t>……</a:t>
            </a:r>
            <a:r>
              <a:rPr lang="th-TH" dirty="0" smtClean="0">
                <a:solidFill>
                  <a:srgbClr val="FF0000"/>
                </a:solidFill>
              </a:rPr>
              <a:t>  ไม่ได้ผล</a:t>
            </a:r>
            <a:r>
              <a:rPr lang="en-US" dirty="0" smtClean="0">
                <a:solidFill>
                  <a:srgbClr val="FF0000"/>
                </a:solidFill>
              </a:rPr>
              <a:t>..</a:t>
            </a:r>
            <a:r>
              <a:rPr lang="th-TH" dirty="0" err="1" smtClean="0">
                <a:solidFill>
                  <a:srgbClr val="FF0000"/>
                </a:solidFill>
              </a:rPr>
              <a:t>จร้า</a:t>
            </a:r>
            <a:r>
              <a:rPr lang="th-TH" dirty="0" smtClean="0">
                <a:solidFill>
                  <a:srgbClr val="FF0000"/>
                </a:solidFill>
              </a:rPr>
              <a:t> </a:t>
            </a:r>
            <a:r>
              <a:rPr lang="th-TH" b="1" dirty="0">
                <a:solidFill>
                  <a:srgbClr val="FF0000"/>
                </a:solidFill>
              </a:rPr>
              <a:t/>
            </a:r>
            <a:br>
              <a:rPr lang="th-TH" b="1" dirty="0">
                <a:solidFill>
                  <a:srgbClr val="FF0000"/>
                </a:solidFill>
              </a:rPr>
            </a:b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730326"/>
            <a:ext cx="9905999" cy="4754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 smtClean="0"/>
              <a:t>     </a:t>
            </a:r>
          </a:p>
          <a:p>
            <a:pPr marL="0" indent="0">
              <a:buNone/>
            </a:pPr>
            <a:r>
              <a:rPr lang="th-TH" sz="3200" dirty="0"/>
              <a:t> </a:t>
            </a:r>
            <a:r>
              <a:rPr lang="th-TH" sz="3200" dirty="0" smtClean="0"/>
              <a:t>      จะใช้เมื่อ</a:t>
            </a:r>
            <a:r>
              <a:rPr lang="th-TH" sz="3200" dirty="0"/>
              <a:t>เป็นผู้ป่วย</a:t>
            </a:r>
            <a:r>
              <a:rPr lang="th-TH" sz="3200" dirty="0">
                <a:solidFill>
                  <a:srgbClr val="FF0000"/>
                </a:solidFill>
              </a:rPr>
              <a:t>ที่กำลังได้รับการใส่สายสวน</a:t>
            </a:r>
            <a:r>
              <a:rPr lang="th-TH" sz="3200" dirty="0" smtClean="0">
                <a:solidFill>
                  <a:srgbClr val="FF0000"/>
                </a:solidFill>
              </a:rPr>
              <a:t>หัวใจ</a:t>
            </a:r>
          </a:p>
          <a:p>
            <a:r>
              <a:rPr lang="th-TH" sz="3200" dirty="0"/>
              <a:t>หากเราไอไม่แรงพอ หรือไม่สม่ำเสมอพอก็จะทำให้เลือดออก</a:t>
            </a:r>
            <a:r>
              <a:rPr lang="th-TH" sz="3200" dirty="0" smtClean="0"/>
              <a:t>จาก     </a:t>
            </a:r>
          </a:p>
          <a:p>
            <a:pPr marL="0" indent="0">
              <a:buNone/>
            </a:pPr>
            <a:r>
              <a:rPr lang="th-TH" sz="3200" dirty="0" smtClean="0"/>
              <a:t>     หัวใจ</a:t>
            </a:r>
            <a:r>
              <a:rPr lang="th-TH" sz="3200" dirty="0"/>
              <a:t>ไม่พอ ทำให้หมด</a:t>
            </a:r>
            <a:r>
              <a:rPr lang="th-TH" sz="3200" dirty="0" smtClean="0"/>
              <a:t>สติ   </a:t>
            </a:r>
          </a:p>
          <a:p>
            <a:r>
              <a:rPr lang="th-TH" sz="4000" dirty="0" smtClean="0"/>
              <a:t>  </a:t>
            </a:r>
            <a:r>
              <a:rPr lang="th-TH" sz="3200" dirty="0" smtClean="0"/>
              <a:t>ผู้ป่วย</a:t>
            </a:r>
            <a:r>
              <a:rPr lang="th-TH" sz="3200" dirty="0"/>
              <a:t>ที่รู้ตัวว่าเป็นโรคหัวใจ ควร</a:t>
            </a:r>
            <a:r>
              <a:rPr lang="th-TH" sz="4000" dirty="0">
                <a:solidFill>
                  <a:srgbClr val="FF0000"/>
                </a:solidFill>
              </a:rPr>
              <a:t>หลีกเลี่ยงการอยู่คนเดียว </a:t>
            </a:r>
            <a:r>
              <a:rPr lang="th-TH" sz="4000" dirty="0"/>
              <a:t>ทำกิจกรรมต่างๆ คนเดียว</a:t>
            </a:r>
          </a:p>
        </p:txBody>
      </p:sp>
      <p:sp>
        <p:nvSpPr>
          <p:cNvPr id="4" name="ดาว 5 แฉก 3"/>
          <p:cNvSpPr/>
          <p:nvPr/>
        </p:nvSpPr>
        <p:spPr>
          <a:xfrm>
            <a:off x="5428197" y="1147830"/>
            <a:ext cx="337625" cy="3647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ดาว 5 แฉก 4"/>
          <p:cNvSpPr/>
          <p:nvPr/>
        </p:nvSpPr>
        <p:spPr>
          <a:xfrm>
            <a:off x="3108959" y="1147830"/>
            <a:ext cx="337625" cy="3647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                            ตะคริว ช่วยอย่างไร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    มักพบ       หลัง ต้นขา น่อง</a:t>
            </a:r>
          </a:p>
          <a:p>
            <a:r>
              <a:rPr lang="th-TH" dirty="0" smtClean="0"/>
              <a:t>    พบบ่อยที่</a:t>
            </a:r>
            <a:r>
              <a:rPr lang="th-TH" dirty="0"/>
              <a:t>น่อง เกิดจากกล้ามเนื้อหด</a:t>
            </a:r>
            <a:r>
              <a:rPr lang="th-TH" dirty="0" smtClean="0"/>
              <a:t>เกร็ง</a:t>
            </a:r>
          </a:p>
          <a:p>
            <a:r>
              <a:rPr lang="th-TH" dirty="0" smtClean="0"/>
              <a:t>สาเหตุ ขาดเลือด ขาดเกลือแร่ อากาศเย็น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434" y="3564988"/>
            <a:ext cx="52387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400" dirty="0">
                <a:solidFill>
                  <a:srgbClr val="FF0000"/>
                </a:solidFill>
              </a:rPr>
              <a:t>วิธีการ</a:t>
            </a:r>
            <a:r>
              <a:rPr lang="th-TH" dirty="0"/>
              <a:t>   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>  </a:t>
            </a:r>
            <a:r>
              <a:rPr lang="th-TH" dirty="0">
                <a:solidFill>
                  <a:schemeClr val="bg2">
                    <a:lumMod val="50000"/>
                  </a:schemeClr>
                </a:solidFill>
              </a:rPr>
              <a:t>ควรช่วยให้คลาย โดยยืดกล้ามเนื้อตามทิศทางของกล้ามเนื้อ</a:t>
            </a:r>
            <a:br>
              <a:rPr lang="th-TH" dirty="0">
                <a:solidFill>
                  <a:schemeClr val="bg2">
                    <a:lumMod val="50000"/>
                  </a:schemeClr>
                </a:solidFill>
              </a:rPr>
            </a:br>
            <a:endParaRPr lang="th-TH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th-TH" dirty="0" smtClean="0"/>
              <a:t>ค่อย ๆ เหยียดกล้ามเนื้อที่เป็นตะคริวให้ยืดออก</a:t>
            </a:r>
            <a:endParaRPr lang="th-TH" dirty="0"/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th-TH" dirty="0" smtClean="0"/>
              <a:t>ใช้ความร้อนประคบ หรือถูนวด เบา ๆ ด้วยยาหม่อง หรือยานวด </a:t>
            </a:r>
            <a:r>
              <a:rPr lang="th-TH" dirty="0"/>
              <a:t> </a:t>
            </a:r>
            <a:r>
              <a:rPr lang="th-TH" dirty="0" smtClean="0"/>
              <a:t>ช่วยให้เลือดมาเลี้ยงมากขึ้น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th-TH" dirty="0" smtClean="0"/>
              <a:t>ให้ความอบอุ่น </a:t>
            </a:r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th-TH" dirty="0" smtClean="0"/>
              <a:t>ให้ดื่มน้ำเกลือแร่ เป็นระยะ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92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06424"/>
            <a:ext cx="9648507" cy="5700408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287151" y="58068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 smtClean="0"/>
              <a:t>ที่มา </a:t>
            </a:r>
            <a:r>
              <a:rPr lang="en-US" dirty="0" smtClean="0"/>
              <a:t>http://bitcoretech.com/solve-the-cramping-by-yours</a:t>
            </a:r>
            <a:r>
              <a:rPr lang="en-US" dirty="0"/>
              <a:t>elf-cramping-calves-up-feet-can-be-healed-in-1-minute/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42700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2861283"/>
          </a:xfrm>
        </p:spPr>
        <p:txBody>
          <a:bodyPr>
            <a:normAutofit/>
          </a:bodyPr>
          <a:lstStyle/>
          <a:p>
            <a:r>
              <a:rPr lang="th-TH" dirty="0" smtClean="0"/>
              <a:t>     			 </a:t>
            </a:r>
            <a:r>
              <a:rPr lang="th-TH" sz="4400" dirty="0" smtClean="0"/>
              <a:t>เลือด</a:t>
            </a:r>
            <a:r>
              <a:rPr lang="th-TH" sz="4400" dirty="0"/>
              <a:t>กำเดา</a:t>
            </a:r>
            <a:r>
              <a:rPr lang="th-TH" sz="4400" dirty="0" smtClean="0"/>
              <a:t>ไหล</a:t>
            </a:r>
            <a:br>
              <a:rPr lang="th-TH" sz="4400" dirty="0" smtClean="0"/>
            </a:br>
            <a:r>
              <a:rPr lang="th-TH" sz="4400" dirty="0" smtClean="0"/>
              <a:t>	</a:t>
            </a:r>
            <a:r>
              <a:rPr lang="th-TH" dirty="0"/>
              <a:t>การปฐมพยาบาล  เลือดกำเดา</a:t>
            </a:r>
            <a:r>
              <a:rPr lang="th-TH" dirty="0" smtClean="0"/>
              <a:t>ไหล    </a:t>
            </a:r>
            <a:br>
              <a:rPr lang="th-TH" dirty="0" smtClean="0"/>
            </a:br>
            <a:r>
              <a:rPr lang="th-TH" dirty="0"/>
              <a:t> </a:t>
            </a:r>
            <a:r>
              <a:rPr lang="th-TH" dirty="0" smtClean="0"/>
              <a:t>                   </a:t>
            </a:r>
            <a:r>
              <a:rPr lang="th-TH" sz="3100" dirty="0" smtClean="0">
                <a:solidFill>
                  <a:srgbClr val="FFFF00"/>
                </a:solidFill>
              </a:rPr>
              <a:t>(</a:t>
            </a:r>
            <a:r>
              <a:rPr lang="en-US" sz="3100" dirty="0" err="1">
                <a:solidFill>
                  <a:srgbClr val="FFFF00"/>
                </a:solidFill>
              </a:rPr>
              <a:t>Epistexis</a:t>
            </a:r>
            <a:r>
              <a:rPr lang="th-TH" sz="3100" dirty="0">
                <a:solidFill>
                  <a:srgbClr val="FFFF00"/>
                </a:solidFill>
              </a:rPr>
              <a:t>/</a:t>
            </a:r>
            <a:r>
              <a:rPr lang="en-US" sz="3100" dirty="0">
                <a:solidFill>
                  <a:srgbClr val="FFFF00"/>
                </a:solidFill>
              </a:rPr>
              <a:t>Nosebleed</a:t>
            </a:r>
            <a:r>
              <a:rPr lang="th-TH" sz="3100" dirty="0">
                <a:solidFill>
                  <a:srgbClr val="FFFF00"/>
                </a:solidFill>
              </a:rPr>
              <a:t>) </a:t>
            </a:r>
            <a:br>
              <a:rPr lang="th-TH" sz="3100" dirty="0">
                <a:solidFill>
                  <a:srgbClr val="FFFF00"/>
                </a:solidFill>
              </a:rPr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2578100"/>
            <a:ext cx="9905999" cy="3530600"/>
          </a:xfrm>
        </p:spPr>
        <p:txBody>
          <a:bodyPr>
            <a:normAutofit fontScale="92500" lnSpcReduction="10000"/>
          </a:bodyPr>
          <a:lstStyle/>
          <a:p>
            <a:pPr marL="914400" lvl="2" indent="0">
              <a:buNone/>
            </a:pPr>
            <a:r>
              <a:rPr lang="th-TH" sz="2600" dirty="0" smtClean="0"/>
              <a:t>	แบ่งเป็น </a:t>
            </a:r>
            <a:r>
              <a:rPr lang="en-US" sz="2600" dirty="0" smtClean="0"/>
              <a:t>2</a:t>
            </a:r>
            <a:r>
              <a:rPr lang="th-TH" sz="2600" dirty="0" smtClean="0"/>
              <a:t> ประเภท</a:t>
            </a:r>
          </a:p>
          <a:p>
            <a:r>
              <a:rPr lang="en-US" dirty="0" smtClean="0"/>
              <a:t>1. </a:t>
            </a:r>
            <a:r>
              <a:rPr lang="th-TH" dirty="0" smtClean="0"/>
              <a:t>กลุ่มที่เลือดออกเล็กน้อย  เคยออก และหยุดไหลได้เอง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th-TH" dirty="0" smtClean="0"/>
              <a:t>กลุ่มที่เลือดออกจำนวนมาก เป็นครั้งเดียว และไม่หยุดไหล</a:t>
            </a:r>
          </a:p>
          <a:p>
            <a:r>
              <a:rPr lang="th-TH" dirty="0"/>
              <a:t>ส่วนใหญ่ภาวะนี้มักเกิดขึ้นอย่างฉับพลัน แต่โดยมากมักจะไม่เป็นอันตรายหรือมีสาเหตุที่ร้ายแรง ซึ่งจะทำให้มีเลือดออกเพียงเล็กน้อยและหยุดไหลได้เอง เพราะร่างกายมีการสร้างลิ่มเลือดเป็นตาข่ายมาปิดรอยฉีกขาดไว้</a:t>
            </a:r>
            <a:br>
              <a:rPr lang="th-TH" dirty="0"/>
            </a:b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0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การปฐมพยาบาล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นั่งก้มหน้า     </a:t>
            </a:r>
            <a:r>
              <a:rPr lang="th-TH" dirty="0" smtClean="0"/>
              <a:t> </a:t>
            </a:r>
            <a:r>
              <a:rPr lang="th-TH" dirty="0"/>
              <a:t>ใช้มือบีบจมูกและให้หายใจทางปาก ประมาณ 5-10 </a:t>
            </a:r>
            <a:r>
              <a:rPr lang="th-TH" dirty="0" smtClean="0"/>
              <a:t>นาที</a:t>
            </a:r>
          </a:p>
          <a:p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60" y="3191668"/>
            <a:ext cx="5676801" cy="34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066800"/>
            <a:ext cx="9676477" cy="5067300"/>
          </a:xfrm>
        </p:spPr>
      </p:pic>
    </p:spTree>
    <p:extLst>
      <p:ext uri="{BB962C8B-B14F-4D97-AF65-F5344CB8AC3E}">
        <p14:creationId xmlns:p14="http://schemas.microsoft.com/office/powerpoint/2010/main" val="11002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98474"/>
            <a:ext cx="9905998" cy="661181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                            </a:t>
            </a:r>
            <a:r>
              <a:rPr lang="th-TH" dirty="0"/>
              <a:t>สำลัก ติดคอ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> </a:t>
            </a:r>
            <a:r>
              <a:rPr lang="th-TH" dirty="0" smtClean="0"/>
              <a:t>           </a:t>
            </a:r>
            <a:r>
              <a:rPr lang="th-TH" dirty="0"/>
              <a:t>อาจตายได้ภายใน </a:t>
            </a:r>
            <a:r>
              <a:rPr lang="en-US" dirty="0"/>
              <a:t>3-5 </a:t>
            </a:r>
            <a:r>
              <a:rPr lang="th-TH" dirty="0"/>
              <a:t>นาที</a:t>
            </a:r>
            <a:r>
              <a:rPr lang="th-TH" dirty="0" smtClean="0"/>
              <a:t> ช่วยอย่างไร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5003496"/>
            <a:ext cx="9905999" cy="1467642"/>
          </a:xfrm>
        </p:spPr>
        <p:txBody>
          <a:bodyPr>
            <a:normAutofit fontScale="70000" lnSpcReduction="20000"/>
          </a:bodyPr>
          <a:lstStyle/>
          <a:p>
            <a:pPr fontAlgn="base" latinLnBrk="1"/>
            <a:r>
              <a:rPr lang="th-TH" sz="3800" dirty="0"/>
              <a:t>ให้เข้าทางด้านหลังของผู้ป่วย โอบผู้ป่วยจากทาง</a:t>
            </a:r>
            <a:r>
              <a:rPr lang="th-TH" sz="3800" dirty="0" smtClean="0"/>
              <a:t>ด้านหลัง</a:t>
            </a:r>
            <a:endParaRPr lang="th-TH" sz="3800" dirty="0"/>
          </a:p>
          <a:p>
            <a:pPr fontAlgn="base" latinLnBrk="1"/>
            <a:r>
              <a:rPr lang="th-TH" sz="3800" dirty="0"/>
              <a:t>เอามือประสานกัน กดไปที่</a:t>
            </a:r>
            <a:r>
              <a:rPr lang="th-TH" sz="3800" dirty="0" smtClean="0"/>
              <a:t>หน้าท้องดันขึ้น </a:t>
            </a:r>
            <a:r>
              <a:rPr lang="th-TH" sz="3800" dirty="0"/>
              <a:t>ยกผู้ป่วยเล็กน้อยแล้วเขย่าตัวเพื่อให้ผู้ป่วยสำลักอาหาร</a:t>
            </a:r>
            <a:r>
              <a:rPr lang="th-TH" sz="3800" dirty="0" smtClean="0"/>
              <a:t>ออกมา</a:t>
            </a:r>
            <a:endParaRPr lang="th-TH" sz="38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090245"/>
            <a:ext cx="4736998" cy="3467210"/>
          </a:xfrm>
          <a:prstGeom prst="rect">
            <a:avLst/>
          </a:prstGeom>
        </p:spPr>
      </p:pic>
      <p:pic>
        <p:nvPicPr>
          <p:cNvPr id="6" name="Picture 12" descr="วิธีการปฐมพยาบาลเมื่อมีของติดคอ สำลัก ต้องทำอย่างไร? | HD สุขภาพดี  เริ่มต้นที่นี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1516687"/>
            <a:ext cx="3762981" cy="250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000" dirty="0" smtClean="0">
                <a:solidFill>
                  <a:srgbClr val="002060"/>
                </a:solidFill>
              </a:rPr>
              <a:t>ข้อพึงระวัง</a:t>
            </a:r>
            <a:endParaRPr lang="th-TH" sz="6000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2800" dirty="0" smtClean="0"/>
              <a:t>หากเลือดออกมากและไม่หยุดไหลหลังปฐมพยาบาล </a:t>
            </a:r>
            <a:r>
              <a:rPr lang="en-US" sz="2800" dirty="0" smtClean="0"/>
              <a:t>5-10</a:t>
            </a:r>
            <a:r>
              <a:rPr lang="th-TH" sz="2800" dirty="0" smtClean="0"/>
              <a:t> นาที ให้รีบไป รพ</a:t>
            </a:r>
            <a:r>
              <a:rPr lang="en-US" sz="2800" dirty="0" smtClean="0"/>
              <a:t>.</a:t>
            </a:r>
            <a:endParaRPr lang="th-TH" sz="2800" dirty="0" smtClean="0"/>
          </a:p>
          <a:p>
            <a:r>
              <a:rPr lang="th-TH" sz="2800" dirty="0" smtClean="0"/>
              <a:t>ท่า</a:t>
            </a:r>
            <a:r>
              <a:rPr lang="th-TH" sz="2800" dirty="0"/>
              <a:t>นั่งเงยหน้า</a:t>
            </a:r>
            <a:r>
              <a:rPr lang="th-TH" sz="2800" dirty="0" smtClean="0"/>
              <a:t>จะทำ </a:t>
            </a:r>
            <a:r>
              <a:rPr lang="th-TH" sz="2800" dirty="0"/>
              <a:t>ให้</a:t>
            </a:r>
            <a:r>
              <a:rPr lang="th-TH" sz="2800" dirty="0" smtClean="0"/>
              <a:t>เลือดไหล</a:t>
            </a:r>
            <a:r>
              <a:rPr lang="th-TH" sz="2800" dirty="0"/>
              <a:t>ลงคอ </a:t>
            </a:r>
            <a:r>
              <a:rPr lang="th-TH" sz="2800" dirty="0" smtClean="0"/>
              <a:t>และทำให้ </a:t>
            </a:r>
            <a:r>
              <a:rPr lang="th-TH" sz="2800" dirty="0"/>
              <a:t>อาเจียน</a:t>
            </a:r>
            <a:r>
              <a:rPr lang="th-TH" sz="2800" dirty="0" smtClean="0"/>
              <a:t>ได้</a:t>
            </a:r>
            <a:endParaRPr lang="th-TH" sz="2800" dirty="0"/>
          </a:p>
          <a:p>
            <a:r>
              <a:rPr lang="th-TH" sz="2800" dirty="0"/>
              <a:t>การ</a:t>
            </a:r>
            <a:r>
              <a:rPr lang="th-TH" sz="2800" dirty="0" smtClean="0"/>
              <a:t>สั่งน้ำมูก </a:t>
            </a:r>
            <a:r>
              <a:rPr lang="th-TH" sz="2800" dirty="0"/>
              <a:t>แคะจมูก หรือขยี้จมูก</a:t>
            </a:r>
            <a:r>
              <a:rPr lang="th-TH" sz="2800" dirty="0" smtClean="0"/>
              <a:t>จะทำให้ เลือดออกอีก</a:t>
            </a:r>
          </a:p>
          <a:p>
            <a:r>
              <a:rPr lang="th-TH" sz="2800" dirty="0"/>
              <a:t>ใน</a:t>
            </a:r>
            <a:r>
              <a:rPr lang="th-TH" sz="2800" dirty="0" smtClean="0"/>
              <a:t>ผู้ป่วยบาดเจ็บ</a:t>
            </a:r>
            <a:r>
              <a:rPr lang="th-TH" sz="2800" dirty="0"/>
              <a:t>ที่ได้รับอุบัติเหตุ ถ้า</a:t>
            </a:r>
            <a:r>
              <a:rPr lang="th-TH" sz="2800" dirty="0" smtClean="0"/>
              <a:t>มี เลือด หรือน้ำใส </a:t>
            </a:r>
            <a:r>
              <a:rPr lang="th-TH" sz="2800" dirty="0"/>
              <a:t>ๆ ไหล จากจมูก ให้รี</a:t>
            </a:r>
            <a:r>
              <a:rPr lang="th-TH" sz="2800" dirty="0" smtClean="0"/>
              <a:t>บนำส่ง</a:t>
            </a:r>
            <a:r>
              <a:rPr lang="th-TH" sz="2800" dirty="0"/>
              <a:t>โรงพยาบาล</a:t>
            </a:r>
          </a:p>
        </p:txBody>
      </p:sp>
    </p:spTree>
    <p:extLst>
      <p:ext uri="{BB962C8B-B14F-4D97-AF65-F5344CB8AC3E}">
        <p14:creationId xmlns:p14="http://schemas.microsoft.com/office/powerpoint/2010/main" val="36239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เป็นลม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03" y="2249488"/>
            <a:ext cx="6525015" cy="3541712"/>
          </a:xfrm>
        </p:spPr>
      </p:pic>
    </p:spTree>
    <p:extLst>
      <p:ext uri="{BB962C8B-B14F-4D97-AF65-F5344CB8AC3E}">
        <p14:creationId xmlns:p14="http://schemas.microsoft.com/office/powerpoint/2010/main" val="23503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230871"/>
            <a:ext cx="9905998" cy="1035221"/>
          </a:xfrm>
        </p:spPr>
        <p:txBody>
          <a:bodyPr/>
          <a:lstStyle/>
          <a:p>
            <a:r>
              <a:rPr lang="th-TH" dirty="0" smtClean="0"/>
              <a:t>ประเมินอาการ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097280"/>
            <a:ext cx="9905999" cy="5219114"/>
          </a:xfrm>
        </p:spPr>
        <p:txBody>
          <a:bodyPr>
            <a:normAutofit lnSpcReduction="10000"/>
          </a:bodyPr>
          <a:lstStyle/>
          <a:p>
            <a:endParaRPr lang="th-TH" dirty="0" smtClean="0">
              <a:solidFill>
                <a:srgbClr val="002060"/>
              </a:solidFill>
            </a:endParaRPr>
          </a:p>
          <a:p>
            <a:r>
              <a:rPr lang="en-US" dirty="0" smtClean="0"/>
              <a:t>1.</a:t>
            </a:r>
            <a:r>
              <a:rPr lang="th-TH" dirty="0" smtClean="0"/>
              <a:t> จัดให้นอนใน</a:t>
            </a:r>
            <a:r>
              <a:rPr lang="th-TH" dirty="0"/>
              <a:t>ที่อากาศถ่ายเท สะดวก </a:t>
            </a:r>
            <a:r>
              <a:rPr lang="th-TH" dirty="0" smtClean="0"/>
              <a:t>ที่เย็น ๆ มี</a:t>
            </a:r>
            <a:r>
              <a:rPr lang="th-TH" dirty="0" err="1" smtClean="0"/>
              <a:t>แอร์</a:t>
            </a:r>
            <a:r>
              <a:rPr lang="th-TH" dirty="0" smtClean="0"/>
              <a:t> มีลมพัดเย็นสบาย ห้าม</a:t>
            </a:r>
            <a:r>
              <a:rPr lang="th-TH" dirty="0"/>
              <a:t>คน</a:t>
            </a:r>
            <a:r>
              <a:rPr lang="th-TH" dirty="0" smtClean="0"/>
              <a:t>มุง  </a:t>
            </a:r>
          </a:p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th-TH" dirty="0" smtClean="0"/>
              <a:t>คลายเสื้อผ้าให้หลวม ปลดกระดุม เข็มขัด ให้เลือดไหลเวียนสะดวก ยกปลายเท้าสูง</a:t>
            </a:r>
          </a:p>
          <a:p>
            <a:r>
              <a:rPr lang="en-US" dirty="0"/>
              <a:t>3</a:t>
            </a:r>
            <a:r>
              <a:rPr lang="en-US" dirty="0" smtClean="0"/>
              <a:t>.</a:t>
            </a:r>
            <a:r>
              <a:rPr lang="th-TH" dirty="0" smtClean="0"/>
              <a:t> ใช้ผ้าชุบน้ำ เช็ดตามร่างกาย  หน้าผาก มือ เท้า รู้ตัว</a:t>
            </a:r>
            <a:r>
              <a:rPr lang="th-TH" dirty="0"/>
              <a:t>ให้จิบ</a:t>
            </a:r>
            <a:r>
              <a:rPr lang="th-TH" dirty="0" smtClean="0"/>
              <a:t>น้ำ/เกลือแร่ เล็กน้อย เรื่อย ๆ บีบนวดกระตุ้นการไหลเวียน</a:t>
            </a:r>
          </a:p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th-TH" dirty="0" smtClean="0"/>
              <a:t>จัดนอนในท่าตะแคงหน้า ไปด้านใดด้านหนึ่งป้องกันลื้นตก </a:t>
            </a:r>
          </a:p>
          <a:p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th-TH" dirty="0" smtClean="0"/>
              <a:t>หากมีโรคประจำตัว เช่น เบาหวาน หัวใจ หรืออาการไม่ดีขึ้น ภายใน </a:t>
            </a:r>
            <a:r>
              <a:rPr lang="en-US" dirty="0" smtClean="0"/>
              <a:t>5-10 </a:t>
            </a:r>
            <a:r>
              <a:rPr lang="th-TH" dirty="0" smtClean="0"/>
              <a:t>นาที รีบนำส่ง รพ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th-TH" dirty="0">
                <a:solidFill>
                  <a:srgbClr val="002060"/>
                </a:solidFill>
              </a:rPr>
              <a:t>ดูการหายใจ และ คลำชีพจร หากไม่พบ รีบปั๊มหน้าอกทำ </a:t>
            </a:r>
            <a:r>
              <a:rPr lang="en-US" dirty="0">
                <a:solidFill>
                  <a:srgbClr val="002060"/>
                </a:solidFill>
              </a:rPr>
              <a:t>CPR </a:t>
            </a:r>
            <a:endParaRPr lang="th-TH" dirty="0">
              <a:solidFill>
                <a:srgbClr val="002060"/>
              </a:solidFill>
            </a:endParaRPr>
          </a:p>
          <a:p>
            <a:r>
              <a:rPr lang="th-TH" dirty="0" smtClean="0">
                <a:solidFill>
                  <a:srgbClr val="FF0000"/>
                </a:solidFill>
              </a:rPr>
              <a:t>     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52" y="230871"/>
            <a:ext cx="3005152" cy="22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40677"/>
            <a:ext cx="9905998" cy="1505243"/>
          </a:xfrm>
        </p:spPr>
        <p:txBody>
          <a:bodyPr>
            <a:normAutofit/>
          </a:bodyPr>
          <a:lstStyle/>
          <a:p>
            <a:r>
              <a:rPr lang="th-TH" sz="7200" dirty="0" smtClean="0"/>
              <a:t>งูกัด</a:t>
            </a:r>
            <a:endParaRPr lang="th-TH" sz="7200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127443"/>
            <a:ext cx="9115865" cy="3352597"/>
          </a:xfr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4" y="5430128"/>
            <a:ext cx="2317828" cy="1299501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059281" y="4480040"/>
            <a:ext cx="6661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FF0000"/>
                </a:solidFill>
              </a:rPr>
              <a:t>งูกัด  ไม่รู้จัก จำไม่ได้ ให้คิดว่า </a:t>
            </a:r>
            <a:r>
              <a:rPr lang="th-TH" sz="3200" dirty="0" smtClean="0">
                <a:solidFill>
                  <a:srgbClr val="FF0000"/>
                </a:solidFill>
              </a:rPr>
              <a:t>มีพิษ</a:t>
            </a:r>
            <a:endParaRPr lang="th-TH" sz="3200" dirty="0">
              <a:solidFill>
                <a:srgbClr val="FF0000"/>
              </a:solidFill>
            </a:endParaRPr>
          </a:p>
          <a:p>
            <a:r>
              <a:rPr lang="th-TH" sz="3200" dirty="0" smtClean="0">
                <a:solidFill>
                  <a:srgbClr val="002060"/>
                </a:solidFill>
              </a:rPr>
              <a:t>ถ้า</a:t>
            </a:r>
            <a:r>
              <a:rPr lang="th-TH" sz="3200" dirty="0">
                <a:solidFill>
                  <a:srgbClr val="002060"/>
                </a:solidFill>
              </a:rPr>
              <a:t>รู้จัก และชัวร์ว่าไม่มีพิษ ให้ทำแผลเหมือนถูกของมีคมบาด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4015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หลักการ อยู่นิ่ง ๆ ล้างแผล  ปิดแผล ใส่เฝือก รีบส่ง รพ</a:t>
            </a:r>
            <a:r>
              <a:rPr lang="en-US" dirty="0" smtClean="0"/>
              <a:t>.</a:t>
            </a:r>
            <a:r>
              <a:rPr lang="th-TH" dirty="0" smtClean="0"/>
              <a:t> </a:t>
            </a:r>
            <a:endParaRPr lang="th-TH" dirty="0"/>
          </a:p>
        </p:txBody>
      </p:sp>
      <p:pic>
        <p:nvPicPr>
          <p:cNvPr id="1026" name="Picture 2" descr="ปฐมพยาบาลให้ถูกวิธี เมื่อถูกงูกัด thaihealt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57" y="2683326"/>
            <a:ext cx="4511310" cy="30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1413" y="182880"/>
            <a:ext cx="9905998" cy="1069145"/>
          </a:xfrm>
        </p:spPr>
        <p:txBody>
          <a:bodyPr/>
          <a:lstStyle/>
          <a:p>
            <a:r>
              <a:rPr lang="th-TH" sz="3200" dirty="0" smtClean="0">
                <a:solidFill>
                  <a:srgbClr val="002060"/>
                </a:solidFill>
              </a:rPr>
              <a:t>ทำอย่างไร</a:t>
            </a:r>
            <a:endParaRPr lang="th-TH" sz="3200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41412" y="1026942"/>
            <a:ext cx="9905999" cy="5416061"/>
          </a:xfrm>
        </p:spPr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th-TH" dirty="0" smtClean="0"/>
              <a:t>ให้นอนลง/นั่ง นิ่ง ๆ  ให้</a:t>
            </a:r>
            <a:r>
              <a:rPr lang="th-TH" dirty="0" smtClean="0">
                <a:solidFill>
                  <a:srgbClr val="FF0000"/>
                </a:solidFill>
              </a:rPr>
              <a:t>หัวใจอยู่สูง</a:t>
            </a:r>
            <a:r>
              <a:rPr lang="th-TH" dirty="0" smtClean="0"/>
              <a:t>กว่าบริเวณที่ถูกกัด ไม่ให้พิษแพร่กระจาย</a:t>
            </a:r>
          </a:p>
          <a:p>
            <a:r>
              <a:rPr lang="th-TH" dirty="0" smtClean="0"/>
              <a:t> </a:t>
            </a:r>
            <a:r>
              <a:rPr lang="th-TH" dirty="0"/>
              <a:t>ล้างแผลด้วยน้ำและสบู่  ปิดแผลห้ามเลือดด้วยผ้าสะอาดหรือ</a:t>
            </a:r>
            <a:r>
              <a:rPr lang="th-TH" dirty="0" err="1" smtClean="0"/>
              <a:t>ก๊อซ</a:t>
            </a:r>
            <a:endParaRPr lang="en-US" dirty="0"/>
          </a:p>
          <a:p>
            <a:r>
              <a:rPr lang="en-US" dirty="0" smtClean="0"/>
              <a:t>2. </a:t>
            </a:r>
            <a:r>
              <a:rPr lang="th-TH" dirty="0"/>
              <a:t>หาอุปกรณ์</a:t>
            </a:r>
            <a:r>
              <a:rPr lang="th-TH" dirty="0" err="1" smtClean="0"/>
              <a:t>ล็อค</a:t>
            </a:r>
            <a:r>
              <a:rPr lang="th-TH" dirty="0" smtClean="0"/>
              <a:t> </a:t>
            </a:r>
            <a:r>
              <a:rPr lang="th-TH" dirty="0" smtClean="0">
                <a:solidFill>
                  <a:srgbClr val="FF0000"/>
                </a:solidFill>
              </a:rPr>
              <a:t>ดาม</a:t>
            </a:r>
            <a:r>
              <a:rPr lang="th-TH" dirty="0">
                <a:solidFill>
                  <a:srgbClr val="FF0000"/>
                </a:solidFill>
              </a:rPr>
              <a:t>ใส่เฝือก</a:t>
            </a:r>
            <a:r>
              <a:rPr lang="th-TH" dirty="0"/>
              <a:t>ชั่วคราว ให้</a:t>
            </a:r>
            <a:r>
              <a:rPr lang="th-TH" dirty="0" smtClean="0"/>
              <a:t>ส่วน</a:t>
            </a:r>
            <a:r>
              <a:rPr lang="th-TH" dirty="0"/>
              <a:t>ที่ถูกกัด</a:t>
            </a:r>
            <a:r>
              <a:rPr lang="th-TH" dirty="0" smtClean="0"/>
              <a:t>นั้น</a:t>
            </a:r>
            <a:r>
              <a:rPr lang="th-TH" dirty="0"/>
              <a:t>อยู่นิ่ง </a:t>
            </a:r>
            <a:r>
              <a:rPr lang="th-TH" dirty="0" smtClean="0"/>
              <a:t>ๆ </a:t>
            </a:r>
            <a:endParaRPr lang="en-US" dirty="0" smtClean="0"/>
          </a:p>
          <a:p>
            <a:r>
              <a:rPr lang="en-US" dirty="0" smtClean="0"/>
              <a:t>3. </a:t>
            </a:r>
            <a:r>
              <a:rPr lang="th-TH" dirty="0" smtClean="0"/>
              <a:t> ห้ามดูดพิษ ห้ามกรีดแผล ห้ามใช้ไฟหรือเหล็กร้อนจี้ ห้ามดื่มกาแฟ เหล้า ยาดอง ห้ามใส่ยา ใส่เหล้า ใส่สมุนไพร  ยาสีฟัน ผงวิเศษ หรือขี้เถ้า </a:t>
            </a:r>
            <a:r>
              <a:rPr lang="th-TH" b="1" dirty="0" smtClean="0">
                <a:solidFill>
                  <a:srgbClr val="FF0000"/>
                </a:solidFill>
              </a:rPr>
              <a:t>ไม่ต้องขันชะเนาะ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4. </a:t>
            </a:r>
            <a:r>
              <a:rPr lang="th-TH" dirty="0" smtClean="0"/>
              <a:t>ถอดเครื่องประดับ ที่อยู่ใกล้เคียงกับแผลออก</a:t>
            </a:r>
          </a:p>
          <a:p>
            <a:r>
              <a:rPr lang="th-TH" dirty="0" smtClean="0"/>
              <a:t> </a:t>
            </a:r>
            <a:r>
              <a:rPr lang="en-US" dirty="0" smtClean="0"/>
              <a:t>5. </a:t>
            </a:r>
            <a:r>
              <a:rPr lang="th-TH" dirty="0"/>
              <a:t>รีบส่ง </a:t>
            </a:r>
            <a:r>
              <a:rPr lang="th-TH" dirty="0" smtClean="0"/>
              <a:t>รพ </a:t>
            </a:r>
            <a:r>
              <a:rPr lang="th-TH" dirty="0" smtClean="0">
                <a:solidFill>
                  <a:srgbClr val="FF0000"/>
                </a:solidFill>
              </a:rPr>
              <a:t>ห้ามให้ผู้ป่วยเดิน </a:t>
            </a:r>
            <a:r>
              <a:rPr lang="th-TH" dirty="0" smtClean="0"/>
              <a:t>ให้นั่งรถหรือหามแคร่ เพื่อป้องกัน</a:t>
            </a:r>
            <a:r>
              <a:rPr lang="th-TH" dirty="0"/>
              <a:t>การแพร่กระจายของพิษงูทั่ว</a:t>
            </a:r>
            <a:r>
              <a:rPr lang="th-TH" dirty="0" smtClean="0"/>
              <a:t>ร่างกาย</a:t>
            </a:r>
            <a:r>
              <a:rPr lang="en-US" dirty="0" smtClean="0"/>
              <a:t>.</a:t>
            </a:r>
            <a:endParaRPr lang="th-TH" dirty="0" smtClean="0"/>
          </a:p>
          <a:p>
            <a:pPr marL="0" indent="0">
              <a:buNone/>
            </a:pPr>
            <a:r>
              <a:rPr lang="th-TH" dirty="0" smtClean="0"/>
              <a:t>ไม่ต้องนำซากงูมา เนื่องจากอาจจับตัวที่ไม่ใช่ ปัจจุบันใช้การดูรอยกัด และ ลักษณะแผลและอาการ แต่ถ้าจำได้ รู้ชัด หรือพบเห็น มีรูปถ่ายไว้ อาจเป็นประโยชน์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59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th-TH" dirty="0" smtClean="0"/>
              <a:t>                               </a:t>
            </a:r>
            <a:r>
              <a:rPr lang="th-TH" sz="5400" dirty="0" smtClean="0"/>
              <a:t>โควิด </a:t>
            </a:r>
            <a:r>
              <a:rPr lang="en-US" sz="5400" dirty="0" smtClean="0"/>
              <a:t>19</a:t>
            </a:r>
            <a:endParaRPr lang="th-TH" sz="54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ก้าวทันโรค ก้าวทันโลก </a:t>
            </a:r>
          </a:p>
          <a:p>
            <a:r>
              <a:rPr lang="th-TH" dirty="0" smtClean="0"/>
              <a:t>อาการแบบไหนที่ต้องรีบ ติดต่อแพทย์         </a:t>
            </a:r>
          </a:p>
          <a:p>
            <a:r>
              <a:rPr lang="th-TH" dirty="0" smtClean="0"/>
              <a:t>ไข้ </a:t>
            </a:r>
            <a:r>
              <a:rPr lang="en-US" dirty="0" smtClean="0"/>
              <a:t>38.5 </a:t>
            </a:r>
            <a:r>
              <a:rPr lang="th-TH" dirty="0" smtClean="0"/>
              <a:t>ไอมาก แน่น เหนื่อยพูดไม่ไหว</a:t>
            </a:r>
          </a:p>
          <a:p>
            <a:r>
              <a:rPr lang="th-TH" dirty="0" smtClean="0"/>
              <a:t>ท้องเสีย อาเจียน กินไม่ได้</a:t>
            </a:r>
          </a:p>
          <a:p>
            <a:r>
              <a:rPr lang="th-TH" dirty="0" smtClean="0"/>
              <a:t>ออกซิเจนต่ำกว่า </a:t>
            </a:r>
            <a:r>
              <a:rPr lang="en-US" dirty="0" smtClean="0"/>
              <a:t>96%</a:t>
            </a:r>
            <a:endParaRPr lang="th-TH" dirty="0"/>
          </a:p>
        </p:txBody>
      </p:sp>
      <p:pic>
        <p:nvPicPr>
          <p:cNvPr id="5" name="bbc71fb8-834f-40e4-a698-af5ee7d676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5872" y="2249487"/>
            <a:ext cx="4863640" cy="39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THANK YOU</a:t>
            </a:r>
            <a:endParaRPr lang="th-TH" sz="4900" dirty="0">
              <a:solidFill>
                <a:srgbClr val="FF0000"/>
              </a:solidFill>
            </a:endParaRPr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63" y="618518"/>
            <a:ext cx="4981903" cy="4710227"/>
          </a:xfrm>
        </p:spPr>
      </p:pic>
    </p:spTree>
    <p:extLst>
      <p:ext uri="{BB962C8B-B14F-4D97-AF65-F5344CB8AC3E}">
        <p14:creationId xmlns:p14="http://schemas.microsoft.com/office/powerpoint/2010/main" val="30420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106" name="Picture 10" descr="การปฐมพยาบาลเมื่อของติดคอเด็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45" y="1244514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08-การเอาสิ่งแปลกปลอมที่อุดกั้นออกจากทางเดินหายใจ - การช่วยฟื้นคืนชีพ cp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31" y="1124073"/>
            <a:ext cx="3541712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763" y="364658"/>
            <a:ext cx="6905649" cy="4710262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046412" y="53111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dirty="0"/>
              <a:t>ถ้าเป็นเด็กเล็กให้ใช้วิธีตบระหว่างสะบักทั้ง 2 ข้าง สลับกับกดหน้าอก และคอยตรวจเช็คช่องปาก ถ้ามองเห็นสิ่งแปลกปลอมให้ใช้นิ้วเกี่ยวออกมา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748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วงจร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TM04033919[[fn=วงจร]]</Template>
  <TotalTime>3600</TotalTime>
  <Words>2074</Words>
  <Application>Microsoft Office PowerPoint</Application>
  <PresentationFormat>แบบจอกว้าง</PresentationFormat>
  <Paragraphs>253</Paragraphs>
  <Slides>77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77</vt:i4>
      </vt:variant>
    </vt:vector>
  </HeadingPairs>
  <TitlesOfParts>
    <vt:vector size="85" baseType="lpstr">
      <vt:lpstr>Adobe Gothic Std B</vt:lpstr>
      <vt:lpstr>Angsana New</vt:lpstr>
      <vt:lpstr>Arial</vt:lpstr>
      <vt:lpstr>Cordia New</vt:lpstr>
      <vt:lpstr>TH SarabunPSK</vt:lpstr>
      <vt:lpstr>Trebuchet MS</vt:lpstr>
      <vt:lpstr>Tw Cen MT</vt:lpstr>
      <vt:lpstr>วงจร</vt:lpstr>
      <vt:lpstr>    การปฐมพยาบาล            First Aid</vt:lpstr>
      <vt:lpstr>ความหมาย…หมายถึง …</vt:lpstr>
      <vt:lpstr>หลักการ สำคัญ</vt:lpstr>
      <vt:lpstr>หลักการเข้าช่วย       ตรวจดู สิ่งแวดล้อม และ เครื่องป้องกัน</vt:lpstr>
      <vt:lpstr>  หมายเลขโทรศัพท์ฉุกเฉิน </vt:lpstr>
      <vt:lpstr>       วัตถุประสงค์  </vt:lpstr>
      <vt:lpstr>                            สำลัก ติดคอ              อาจตายได้ภายใน 3-5 นาที ช่วยอย่างไร</vt:lpstr>
      <vt:lpstr>งานนำเสนอ PowerPoint</vt:lpstr>
      <vt:lpstr>งานนำเสนอ PowerPoint</vt:lpstr>
      <vt:lpstr>งานนำเสนอ PowerPoint</vt:lpstr>
      <vt:lpstr>สรุป</vt:lpstr>
      <vt:lpstr>                         เจอคนหมดสติทำอย่างไร CPR  : CARDIO PULMONARY RESUSCITATION </vt:lpstr>
      <vt:lpstr>    Basic Life Support การช่วยฟื้นคืนชีพขั้นพื้นฐาน     </vt:lpstr>
      <vt:lpstr>ตำแหน่งการวางมือ (Hand position)    ครึ่งล่างกระดูกกึ่งกลางหน้าอก / ระหว่างหัวนมสองข้าง</vt:lpstr>
      <vt:lpstr>                 ความลึก 2-2.4 นิ้ว (5-6 ซม.)</vt:lpstr>
      <vt:lpstr>อัตราความเร็ว 100-120 ครั้ง/นาที</vt:lpstr>
      <vt:lpstr>หลักการปั๊มหัวใจ </vt:lpstr>
      <vt:lpstr>การเปิดทางเดินหายใจ</vt:lpstr>
      <vt:lpstr>วิธีการช่วยหายใจ</vt:lpstr>
      <vt:lpstr>อุปกรณ์ช่วยป้องกัน การเป่าปาก</vt:lpstr>
      <vt:lpstr>อัตราส่วน       ปั๊ม:เป่า 30 : 2  การนับ               1และ 2 และ 3และ….. 11,12,13……30</vt:lpstr>
      <vt:lpstr>เครื่องกระตุกหัวใจอัตโนมัติ (AUTOMATE External defibrillator) </vt:lpstr>
      <vt:lpstr>ตำแหน่งการวางแผ่นโลหะ (Electrode pads) ในเครื่อง AED</vt:lpstr>
      <vt:lpstr>การคลำชีพจร </vt:lpstr>
      <vt:lpstr>งานนำเสนอ PowerPoint</vt:lpstr>
      <vt:lpstr>        การปฐมพยาบาลผู้ป่วย   กระดูกหัก                               (fRACTURE)                         ….. ทำอย่างไร........????!!!!   </vt:lpstr>
      <vt:lpstr>    กระดูกหัก แบ่งออกเป็น 2 ชนิด คือ… </vt:lpstr>
      <vt:lpstr>ช่วยกระดูกหักอย่างไร</vt:lpstr>
      <vt:lpstr>วิธีการเข้าเฝือก</vt:lpstr>
      <vt:lpstr>การใส่เฝือกก่อนเคลื่อนย้าย</vt:lpstr>
      <vt:lpstr>หักช่วงบน</vt:lpstr>
      <vt:lpstr>หักช่วงล่างและการเคลื่อนย้าย</vt:lpstr>
      <vt:lpstr>การเคลื่อนย้าย</vt:lpstr>
      <vt:lpstr>งานนำเสนอ PowerPoint</vt:lpstr>
      <vt:lpstr>    ผู้ป่วยอวัยวะขาด   ได้แก่ นิ้วมือ นิ้วเท้า นิ้วเดียว หรือหลายนิ้ว ฝ่ามือ ทั้งมือ แขน ต้นแขน และขา   </vt:lpstr>
      <vt:lpstr>วิธีช่วยเหลือผู้ป่วยอวัยวะขาด </vt:lpstr>
      <vt:lpstr>วิธีเก็บอวัยวะที่ขาด</vt:lpstr>
      <vt:lpstr>                ชัก                       (Seizure /Convulsion ไม่ว่าชัก จากสาเหตุ ใดก็ตาม</vt:lpstr>
      <vt:lpstr>หลักการสำคัญ</vt:lpstr>
      <vt:lpstr>จับนอนตะแคงป้องกันการสำลัก</vt:lpstr>
      <vt:lpstr>            การปฐมพยาบาลบาดแผล     </vt:lpstr>
      <vt:lpstr>บาดแผลชนิดต่าง ๆ</vt:lpstr>
      <vt:lpstr>หลักการสำคัญ</vt:lpstr>
      <vt:lpstr>แผลเล็ก</vt:lpstr>
      <vt:lpstr>      แผลใหญ่/รุนแรง เลือดออกมาก</vt:lpstr>
      <vt:lpstr>        </vt:lpstr>
      <vt:lpstr>แผลเลือดออกมาก ใช้ผ้าหนาๆ ก๊อสหนาๆ กดทับด้วยฝ่ามือ ถ้าใหญ่มากมือกดไม่มิด พันผ้า แล้วใช้ฝ่ามือกด วัสดุชิ้นใหญ่ ๆ ปักคา ห้ามดึง ห้ามเขยื้อน  </vt:lpstr>
      <vt:lpstr>     แผลตกเลือดภายใน</vt:lpstr>
      <vt:lpstr>แผลไฟไหม้ น้ำร้อนลวก โดนสารเคมี</vt:lpstr>
      <vt:lpstr>การปฐมพยาบาล</vt:lpstr>
      <vt:lpstr>แผลไฟไหม้ น้ำร้อนลวก</vt:lpstr>
      <vt:lpstr>แผลใหญ่ กว้าง แผลลึก แผลใบหน้า ลำคอ อวัยวะเพศ</vt:lpstr>
      <vt:lpstr>                   ไฟดูด ไฟช็อต ทำอย่างไร</vt:lpstr>
      <vt:lpstr>ควรระวังก่อนที่จะเข้าไปช่วยผู้ป่วย</vt:lpstr>
      <vt:lpstr>หากผู้ป่วยถูกไฟฟ้าแรงสูงดูด และมีสายไฟพาดผ่านตัวผู้ป่วยอยู่ รีบยกคัตเอ้าท์ และต้องหาวัสดุที่เป็นฉนวนไม่นำกระแสไฟฟ้าเช่น ไม้ เขี่ยเอาสายไฟออกจากตัวผู้ป่วยก่อนที่จะเข้าไปช่วยเหลือ </vt:lpstr>
      <vt:lpstr>ข้อห้ามที่สำคัญ ห้าม ๆ ๆๆ</vt:lpstr>
      <vt:lpstr>จมน้ำ (Drowning)                    </vt:lpstr>
      <vt:lpstr>คนจมน้ำ ทำอย่างไร </vt:lpstr>
      <vt:lpstr>แมงกะพรุนไฟ /ตำแยทะเล</vt:lpstr>
      <vt:lpstr>อาการ</vt:lpstr>
      <vt:lpstr>การปฐมพยาบาล</vt:lpstr>
      <vt:lpstr>ภาวะหัวใจวายเฉียบพลัน (Heart Attack)           เจ็บหน้าอก รุนแรง หัวใจจะวายทำอย่างไร</vt:lpstr>
      <vt:lpstr>ไอแรงๆ ช่วยให้รอดจากภาวะหัวใจวายเฉียบพลันได้จริง  หรือ? ? ? ?     ตอบเลยว่า……  ไม่ได้ผล..จร้า  </vt:lpstr>
      <vt:lpstr>                            ตะคริว ช่วยอย่างไร</vt:lpstr>
      <vt:lpstr>วิธีการ        ควรช่วยให้คลาย โดยยืดกล้ามเนื้อตามทิศทางของกล้ามเนื้อ </vt:lpstr>
      <vt:lpstr>งานนำเสนอ PowerPoint</vt:lpstr>
      <vt:lpstr>         เลือดกำเดาไหล  การปฐมพยาบาล  เลือดกำเดาไหล                         (Epistexis/Nosebleed)  </vt:lpstr>
      <vt:lpstr>การปฐมพยาบาล</vt:lpstr>
      <vt:lpstr> </vt:lpstr>
      <vt:lpstr>ข้อพึงระวัง</vt:lpstr>
      <vt:lpstr>เป็นลม</vt:lpstr>
      <vt:lpstr>ประเมินอาการ</vt:lpstr>
      <vt:lpstr>งูกัด</vt:lpstr>
      <vt:lpstr>หลักการ อยู่นิ่ง ๆ ล้างแผล  ปิดแผล ใส่เฝือก รีบส่ง รพ. </vt:lpstr>
      <vt:lpstr>ทำอย่างไร</vt:lpstr>
      <vt:lpstr>                                โควิด 19</vt:lpstr>
      <vt:lpstr>                                                                                                                         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การปฐมพยาบาลผู้ป่วยกระดูกหัก</dc:title>
  <dc:creator>บัญชี Microsoft</dc:creator>
  <cp:lastModifiedBy>บัญชี Microsoft</cp:lastModifiedBy>
  <cp:revision>226</cp:revision>
  <dcterms:created xsi:type="dcterms:W3CDTF">2021-03-14T05:52:25Z</dcterms:created>
  <dcterms:modified xsi:type="dcterms:W3CDTF">2021-08-17T10:58:57Z</dcterms:modified>
</cp:coreProperties>
</file>